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jpg" ContentType="image/jpeg"/>
  <Override PartName="/ppt/media/image15.jpg" ContentType="image/jpeg"/>
  <Override PartName="/ppt/notesSlides/notesSlide3.xml" ContentType="application/vnd.openxmlformats-officedocument.presentationml.notesSlide+xml"/>
  <Override PartName="/ppt/media/image3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259" r:id="rId4"/>
    <p:sldId id="260" r:id="rId5"/>
    <p:sldId id="261" r:id="rId6"/>
    <p:sldId id="262" r:id="rId7"/>
    <p:sldId id="289" r:id="rId8"/>
    <p:sldId id="290" r:id="rId9"/>
    <p:sldId id="291" r:id="rId10"/>
    <p:sldId id="297" r:id="rId11"/>
    <p:sldId id="270" r:id="rId12"/>
    <p:sldId id="292" r:id="rId13"/>
    <p:sldId id="269" r:id="rId14"/>
    <p:sldId id="295" r:id="rId15"/>
    <p:sldId id="293" r:id="rId16"/>
    <p:sldId id="301" r:id="rId17"/>
    <p:sldId id="294" r:id="rId18"/>
    <p:sldId id="296" r:id="rId19"/>
    <p:sldId id="271" r:id="rId20"/>
    <p:sldId id="272" r:id="rId21"/>
    <p:sldId id="275" r:id="rId22"/>
    <p:sldId id="303" r:id="rId23"/>
    <p:sldId id="280" r:id="rId24"/>
    <p:sldId id="300" r:id="rId25"/>
    <p:sldId id="274" r:id="rId26"/>
    <p:sldId id="285" r:id="rId27"/>
    <p:sldId id="281" r:id="rId28"/>
    <p:sldId id="282" r:id="rId29"/>
    <p:sldId id="288" r:id="rId30"/>
    <p:sldId id="302" r:id="rId31"/>
    <p:sldId id="265" r:id="rId32"/>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14" d="100"/>
          <a:sy n="114" d="100"/>
        </p:scale>
        <p:origin x="17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2C746-244F-4C31-9769-F4D0D1FCC5FB}" type="datetimeFigureOut">
              <a:rPr lang="zh-CN" altLang="en-US" smtClean="0"/>
              <a:t>2022/5/2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B5198-84E9-4083-9D28-1A67C6614702}" type="slidenum">
              <a:rPr lang="zh-CN" altLang="en-US" smtClean="0"/>
              <a:t>‹#›</a:t>
            </a:fld>
            <a:endParaRPr lang="zh-CN" altLang="en-US"/>
          </a:p>
        </p:txBody>
      </p:sp>
    </p:spTree>
    <p:extLst>
      <p:ext uri="{BB962C8B-B14F-4D97-AF65-F5344CB8AC3E}">
        <p14:creationId xmlns:p14="http://schemas.microsoft.com/office/powerpoint/2010/main" val="223918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6B5198-84E9-4083-9D28-1A67C6614702}" type="slidenum">
              <a:rPr lang="zh-CN" altLang="en-US" smtClean="0"/>
              <a:t>1</a:t>
            </a:fld>
            <a:endParaRPr lang="zh-CN" altLang="en-US"/>
          </a:p>
        </p:txBody>
      </p:sp>
    </p:spTree>
    <p:extLst>
      <p:ext uri="{BB962C8B-B14F-4D97-AF65-F5344CB8AC3E}">
        <p14:creationId xmlns:p14="http://schemas.microsoft.com/office/powerpoint/2010/main" val="80013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selected some samples from the training data and randomly selected some features for training, each tree sample features are different, the training results are more different, tree voting to get the final results. CNN is a local-to-whole, detail-to-macro learning process. The input layer is used for data input and the convolutional layer uses convolutional kernels for feature extraction and feature mapping. pool sparsely processes the feature map.</a:t>
            </a:r>
          </a:p>
          <a:p>
            <a:endParaRPr lang="zh-CN" altLang="en-US" dirty="0"/>
          </a:p>
        </p:txBody>
      </p:sp>
      <p:sp>
        <p:nvSpPr>
          <p:cNvPr id="4" name="灯片编号占位符 3"/>
          <p:cNvSpPr>
            <a:spLocks noGrp="1"/>
          </p:cNvSpPr>
          <p:nvPr>
            <p:ph type="sldNum" sz="quarter" idx="5"/>
          </p:nvPr>
        </p:nvSpPr>
        <p:spPr/>
        <p:txBody>
          <a:bodyPr/>
          <a:lstStyle/>
          <a:p>
            <a:fld id="{736B5198-84E9-4083-9D28-1A67C6614702}" type="slidenum">
              <a:rPr lang="zh-CN" altLang="en-US" smtClean="0"/>
              <a:t>5</a:t>
            </a:fld>
            <a:endParaRPr lang="zh-CN" altLang="en-US"/>
          </a:p>
        </p:txBody>
      </p:sp>
    </p:spTree>
    <p:extLst>
      <p:ext uri="{BB962C8B-B14F-4D97-AF65-F5344CB8AC3E}">
        <p14:creationId xmlns:p14="http://schemas.microsoft.com/office/powerpoint/2010/main" val="424712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seg ID, this encoding method generates a large number of new features and causes dimensional disasters. A frequently used approach is to group features according to Target Statistics, which is used to estimate the expected value of target variables for each category. mean encoding is a way of encoding category features. </a:t>
            </a:r>
            <a:r>
              <a:rPr lang="zh-CN" altLang="en-US" b="0" i="0" dirty="0">
                <a:solidFill>
                  <a:srgbClr val="121212"/>
                </a:solidFill>
                <a:effectLst/>
                <a:latin typeface="-apple-system"/>
              </a:rPr>
              <a:t>期望，简单理解为均值即可。</a:t>
            </a:r>
            <a:endParaRPr lang="zh-CN" altLang="en-US" dirty="0"/>
          </a:p>
        </p:txBody>
      </p:sp>
      <p:sp>
        <p:nvSpPr>
          <p:cNvPr id="4" name="灯片编号占位符 3"/>
          <p:cNvSpPr>
            <a:spLocks noGrp="1"/>
          </p:cNvSpPr>
          <p:nvPr>
            <p:ph type="sldNum" sz="quarter" idx="5"/>
          </p:nvPr>
        </p:nvSpPr>
        <p:spPr/>
        <p:txBody>
          <a:bodyPr/>
          <a:lstStyle/>
          <a:p>
            <a:fld id="{736B5198-84E9-4083-9D28-1A67C6614702}" type="slidenum">
              <a:rPr lang="zh-CN" altLang="en-US" smtClean="0"/>
              <a:t>24</a:t>
            </a:fld>
            <a:endParaRPr lang="zh-CN" altLang="en-US"/>
          </a:p>
        </p:txBody>
      </p:sp>
    </p:spTree>
    <p:extLst>
      <p:ext uri="{BB962C8B-B14F-4D97-AF65-F5344CB8AC3E}">
        <p14:creationId xmlns:p14="http://schemas.microsoft.com/office/powerpoint/2010/main" val="6593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1"/>
          <p:cNvSpPr/>
          <p:nvPr/>
        </p:nvSpPr>
        <p:spPr>
          <a:xfrm>
            <a:off x="-7466" y="4781474"/>
            <a:ext cx="11570822" cy="356752"/>
          </a:xfrm>
          <a:custGeom>
            <a:avLst/>
            <a:gdLst/>
            <a:ahLst/>
            <a:cxnLst/>
            <a:rect l="l" t="t" r="r" b="b"/>
            <a:pathLst>
              <a:path w="11570822" h="356752">
                <a:moveTo>
                  <a:pt x="11570822" y="356751"/>
                </a:moveTo>
                <a:lnTo>
                  <a:pt x="0" y="356751"/>
                </a:lnTo>
                <a:lnTo>
                  <a:pt x="0" y="0"/>
                </a:lnTo>
                <a:lnTo>
                  <a:pt x="11570822" y="0"/>
                </a:lnTo>
                <a:lnTo>
                  <a:pt x="11570822" y="356751"/>
                </a:lnTo>
                <a:close/>
              </a:path>
            </a:pathLst>
          </a:custGeom>
          <a:solidFill>
            <a:srgbClr val="44546A"/>
          </a:solidFill>
        </p:spPr>
        <p:txBody>
          <a:bodyPr lIns="127000" rIns="127000" rtlCol="0" anchor="ctr"/>
          <a:lstStyle/>
          <a:p>
            <a:pPr algn="l"/>
            <a:endParaRPr lang="en-US" sz="1100"/>
          </a:p>
        </p:txBody>
      </p:sp>
      <p:sp>
        <p:nvSpPr>
          <p:cNvPr id="3" name="Freeform 2"/>
          <p:cNvSpPr/>
          <p:nvPr/>
        </p:nvSpPr>
        <p:spPr>
          <a:xfrm>
            <a:off x="0" y="-164050"/>
            <a:ext cx="11570822" cy="4961787"/>
          </a:xfrm>
          <a:custGeom>
            <a:avLst/>
            <a:gdLst/>
            <a:ahLst/>
            <a:cxnLst/>
            <a:rect l="l" t="t" r="r" b="b"/>
            <a:pathLst>
              <a:path w="11570822" h="4961787">
                <a:moveTo>
                  <a:pt x="11570822" y="4961787"/>
                </a:moveTo>
                <a:lnTo>
                  <a:pt x="0" y="4961787"/>
                </a:lnTo>
                <a:lnTo>
                  <a:pt x="0" y="0"/>
                </a:lnTo>
                <a:lnTo>
                  <a:pt x="11570822" y="0"/>
                </a:lnTo>
                <a:lnTo>
                  <a:pt x="11570822" y="4961787"/>
                </a:lnTo>
                <a:close/>
              </a:path>
            </a:pathLst>
          </a:custGeom>
          <a:solidFill>
            <a:srgbClr val="16294C"/>
          </a:solidFill>
        </p:spPr>
        <p:txBody>
          <a:bodyPr lIns="127000" rIns="127000" rtlCol="0" anchor="ctr"/>
          <a:lstStyle/>
          <a:p>
            <a:pPr algn="l"/>
            <a:endParaRPr lang="en-US" sz="1100"/>
          </a:p>
        </p:txBody>
      </p:sp>
      <p:sp>
        <p:nvSpPr>
          <p:cNvPr id="4" name="TextBox 3"/>
          <p:cNvSpPr txBox="1"/>
          <p:nvPr/>
        </p:nvSpPr>
        <p:spPr>
          <a:xfrm>
            <a:off x="520700" y="1694129"/>
            <a:ext cx="10210800" cy="2173608"/>
          </a:xfrm>
          <a:prstGeom prst="rect">
            <a:avLst/>
          </a:prstGeom>
          <a:solidFill>
            <a:srgbClr val="FFFFFF">
              <a:alpha val="0"/>
            </a:srgbClr>
          </a:solidFill>
        </p:spPr>
        <p:txBody>
          <a:bodyPr wrap="square" lIns="0" tIns="63500" rIns="0" bIns="63500" rtlCol="0" anchor="t">
            <a:spAutoFit/>
          </a:bodyPr>
          <a:lstStyle/>
          <a:p>
            <a:pPr algn="ctr" latinLnBrk="1">
              <a:lnSpc>
                <a:spcPct val="113400"/>
              </a:lnSpc>
            </a:pPr>
            <a:r>
              <a:rPr lang="en-US" altLang="zh-CN" sz="4000" b="1" dirty="0">
                <a:solidFill>
                  <a:srgbClr val="FFFFFF"/>
                </a:solidFill>
                <a:latin typeface="Microsoft YaHei"/>
                <a:ea typeface="Microsoft YaHei"/>
              </a:rPr>
              <a:t>Earthquake prediction models based on </a:t>
            </a:r>
            <a:r>
              <a:rPr lang="en-US" altLang="zh-CN" sz="4000" b="1" dirty="0" err="1">
                <a:solidFill>
                  <a:srgbClr val="FFFFFF"/>
                </a:solidFill>
                <a:latin typeface="Microsoft YaHei"/>
                <a:ea typeface="Microsoft YaHei"/>
              </a:rPr>
              <a:t>Catboost</a:t>
            </a:r>
            <a:r>
              <a:rPr lang="en-US" altLang="zh-CN" sz="4000" b="1" dirty="0">
                <a:solidFill>
                  <a:srgbClr val="FFFFFF"/>
                </a:solidFill>
                <a:latin typeface="Microsoft YaHei"/>
                <a:ea typeface="Microsoft YaHei"/>
              </a:rPr>
              <a:t> and SVM with Python-based  seismic data analysis</a:t>
            </a:r>
            <a:endParaRPr lang="en-US" sz="1100" dirty="0"/>
          </a:p>
        </p:txBody>
      </p:sp>
      <p:sp>
        <p:nvSpPr>
          <p:cNvPr id="5" name="Freeform 4"/>
          <p:cNvSpPr/>
          <p:nvPr/>
        </p:nvSpPr>
        <p:spPr>
          <a:xfrm>
            <a:off x="3053305" y="5511406"/>
            <a:ext cx="478742" cy="537535"/>
          </a:xfrm>
          <a:custGeom>
            <a:avLst/>
            <a:gdLst/>
            <a:ahLst/>
            <a:cxnLst/>
            <a:rect l="l" t="t" r="r" b="b"/>
            <a:pathLst>
              <a:path w="478742" h="537535">
                <a:moveTo>
                  <a:pt x="319004" y="436117"/>
                </a:moveTo>
                <a:cubicBezTo>
                  <a:pt x="310665" y="436117"/>
                  <a:pt x="306499" y="442459"/>
                  <a:pt x="306499" y="448791"/>
                </a:cubicBezTo>
                <a:cubicBezTo>
                  <a:pt x="306499" y="488939"/>
                  <a:pt x="306499" y="488939"/>
                  <a:pt x="306499" y="488939"/>
                </a:cubicBezTo>
                <a:cubicBezTo>
                  <a:pt x="306499" y="495280"/>
                  <a:pt x="310665" y="499504"/>
                  <a:pt x="319004" y="499504"/>
                </a:cubicBezTo>
                <a:cubicBezTo>
                  <a:pt x="400360" y="499504"/>
                  <a:pt x="400360" y="499504"/>
                  <a:pt x="400360" y="499504"/>
                </a:cubicBezTo>
                <a:cubicBezTo>
                  <a:pt x="406625" y="499504"/>
                  <a:pt x="412882" y="495280"/>
                  <a:pt x="412882" y="488939"/>
                </a:cubicBezTo>
                <a:lnTo>
                  <a:pt x="412882" y="448791"/>
                </a:lnTo>
                <a:cubicBezTo>
                  <a:pt x="412882" y="442459"/>
                  <a:pt x="406625" y="436117"/>
                  <a:pt x="400360" y="436117"/>
                </a:cubicBezTo>
                <a:cubicBezTo>
                  <a:pt x="319004" y="436117"/>
                  <a:pt x="319004" y="436117"/>
                  <a:pt x="319004" y="436117"/>
                </a:cubicBezTo>
                <a:lnTo>
                  <a:pt x="319004" y="436117"/>
                </a:lnTo>
                <a:close/>
                <a:moveTo>
                  <a:pt x="161677" y="314408"/>
                </a:moveTo>
                <a:cubicBezTo>
                  <a:pt x="165876" y="314408"/>
                  <a:pt x="167976" y="314408"/>
                  <a:pt x="172175" y="314408"/>
                </a:cubicBezTo>
                <a:cubicBezTo>
                  <a:pt x="174275" y="316516"/>
                  <a:pt x="176374" y="318616"/>
                  <a:pt x="178474" y="322823"/>
                </a:cubicBezTo>
                <a:cubicBezTo>
                  <a:pt x="205777" y="396499"/>
                  <a:pt x="205777" y="396499"/>
                  <a:pt x="205777" y="396499"/>
                </a:cubicBezTo>
                <a:cubicBezTo>
                  <a:pt x="209968" y="381776"/>
                  <a:pt x="209968" y="381776"/>
                  <a:pt x="209968" y="381776"/>
                </a:cubicBezTo>
                <a:cubicBezTo>
                  <a:pt x="201570" y="360720"/>
                  <a:pt x="201570" y="360720"/>
                  <a:pt x="201570" y="360720"/>
                </a:cubicBezTo>
                <a:cubicBezTo>
                  <a:pt x="199470" y="356512"/>
                  <a:pt x="201570" y="352295"/>
                  <a:pt x="203669" y="348088"/>
                </a:cubicBezTo>
                <a:cubicBezTo>
                  <a:pt x="205777" y="345988"/>
                  <a:pt x="209968" y="343880"/>
                  <a:pt x="212068" y="343880"/>
                </a:cubicBezTo>
                <a:cubicBezTo>
                  <a:pt x="266666" y="343880"/>
                  <a:pt x="266666" y="343880"/>
                  <a:pt x="266666" y="343880"/>
                </a:cubicBezTo>
                <a:cubicBezTo>
                  <a:pt x="268757" y="343880"/>
                  <a:pt x="272964" y="345988"/>
                  <a:pt x="275064" y="348088"/>
                </a:cubicBezTo>
                <a:cubicBezTo>
                  <a:pt x="277164" y="352295"/>
                  <a:pt x="279255" y="356512"/>
                  <a:pt x="277164" y="360720"/>
                </a:cubicBezTo>
                <a:cubicBezTo>
                  <a:pt x="268757" y="381776"/>
                  <a:pt x="268757" y="381776"/>
                  <a:pt x="268757" y="381776"/>
                </a:cubicBezTo>
                <a:cubicBezTo>
                  <a:pt x="272964" y="396499"/>
                  <a:pt x="272964" y="396499"/>
                  <a:pt x="272964" y="396499"/>
                </a:cubicBezTo>
                <a:cubicBezTo>
                  <a:pt x="300268" y="322823"/>
                  <a:pt x="300268" y="322823"/>
                  <a:pt x="300268" y="322823"/>
                </a:cubicBezTo>
                <a:cubicBezTo>
                  <a:pt x="302359" y="318616"/>
                  <a:pt x="304458" y="316516"/>
                  <a:pt x="306566" y="314408"/>
                </a:cubicBezTo>
                <a:cubicBezTo>
                  <a:pt x="310766" y="314408"/>
                  <a:pt x="312857" y="314408"/>
                  <a:pt x="317064" y="314408"/>
                </a:cubicBezTo>
                <a:cubicBezTo>
                  <a:pt x="424144" y="358612"/>
                  <a:pt x="424144" y="358612"/>
                  <a:pt x="424144" y="358612"/>
                </a:cubicBezTo>
                <a:cubicBezTo>
                  <a:pt x="457746" y="371244"/>
                  <a:pt x="478742" y="402815"/>
                  <a:pt x="478742" y="438612"/>
                </a:cubicBezTo>
                <a:cubicBezTo>
                  <a:pt x="478742" y="524903"/>
                  <a:pt x="478742" y="524903"/>
                  <a:pt x="478742" y="524903"/>
                </a:cubicBezTo>
                <a:cubicBezTo>
                  <a:pt x="478742" y="531227"/>
                  <a:pt x="472443" y="537535"/>
                  <a:pt x="466136" y="537535"/>
                </a:cubicBezTo>
                <a:cubicBezTo>
                  <a:pt x="12597" y="537535"/>
                  <a:pt x="12597" y="537535"/>
                  <a:pt x="12597" y="537535"/>
                </a:cubicBezTo>
                <a:cubicBezTo>
                  <a:pt x="6298" y="537535"/>
                  <a:pt x="0" y="531227"/>
                  <a:pt x="0" y="524903"/>
                </a:cubicBezTo>
                <a:cubicBezTo>
                  <a:pt x="0" y="438612"/>
                  <a:pt x="0" y="438612"/>
                  <a:pt x="0" y="438612"/>
                </a:cubicBezTo>
                <a:cubicBezTo>
                  <a:pt x="0" y="402815"/>
                  <a:pt x="20996" y="371244"/>
                  <a:pt x="54589" y="358612"/>
                </a:cubicBezTo>
                <a:cubicBezTo>
                  <a:pt x="161677" y="314408"/>
                  <a:pt x="161677" y="314408"/>
                  <a:pt x="161677" y="314408"/>
                </a:cubicBezTo>
                <a:lnTo>
                  <a:pt x="161677" y="314408"/>
                </a:lnTo>
                <a:close/>
                <a:moveTo>
                  <a:pt x="247836" y="0"/>
                </a:moveTo>
                <a:cubicBezTo>
                  <a:pt x="273242" y="0"/>
                  <a:pt x="298664" y="8441"/>
                  <a:pt x="321952" y="25323"/>
                </a:cubicBezTo>
                <a:cubicBezTo>
                  <a:pt x="360056" y="54862"/>
                  <a:pt x="355823" y="116057"/>
                  <a:pt x="355823" y="126606"/>
                </a:cubicBezTo>
                <a:cubicBezTo>
                  <a:pt x="355823" y="135047"/>
                  <a:pt x="357939" y="143488"/>
                  <a:pt x="357939" y="149821"/>
                </a:cubicBezTo>
                <a:cubicBezTo>
                  <a:pt x="360056" y="151929"/>
                  <a:pt x="364297" y="154038"/>
                  <a:pt x="366413" y="160370"/>
                </a:cubicBezTo>
                <a:cubicBezTo>
                  <a:pt x="374887" y="170919"/>
                  <a:pt x="374887" y="183577"/>
                  <a:pt x="370655" y="200459"/>
                </a:cubicBezTo>
                <a:cubicBezTo>
                  <a:pt x="362181" y="234223"/>
                  <a:pt x="343125" y="240555"/>
                  <a:pt x="332534" y="242664"/>
                </a:cubicBezTo>
                <a:cubicBezTo>
                  <a:pt x="326185" y="255321"/>
                  <a:pt x="311362" y="280644"/>
                  <a:pt x="296547" y="293309"/>
                </a:cubicBezTo>
                <a:cubicBezTo>
                  <a:pt x="292314" y="299642"/>
                  <a:pt x="283832" y="303850"/>
                  <a:pt x="275366" y="308075"/>
                </a:cubicBezTo>
                <a:cubicBezTo>
                  <a:pt x="262660" y="312291"/>
                  <a:pt x="252078" y="314408"/>
                  <a:pt x="239371" y="314408"/>
                </a:cubicBezTo>
                <a:cubicBezTo>
                  <a:pt x="226664" y="314408"/>
                  <a:pt x="216074" y="312291"/>
                  <a:pt x="203375" y="308075"/>
                </a:cubicBezTo>
                <a:cubicBezTo>
                  <a:pt x="194901" y="303850"/>
                  <a:pt x="186427" y="299642"/>
                  <a:pt x="182194" y="293309"/>
                </a:cubicBezTo>
                <a:cubicBezTo>
                  <a:pt x="167380" y="280644"/>
                  <a:pt x="152548" y="255321"/>
                  <a:pt x="146199" y="242664"/>
                </a:cubicBezTo>
                <a:cubicBezTo>
                  <a:pt x="135617" y="240555"/>
                  <a:pt x="116553" y="234223"/>
                  <a:pt x="108087" y="200459"/>
                </a:cubicBezTo>
                <a:cubicBezTo>
                  <a:pt x="103854" y="183577"/>
                  <a:pt x="103854" y="170919"/>
                  <a:pt x="112320" y="160370"/>
                </a:cubicBezTo>
                <a:cubicBezTo>
                  <a:pt x="114436" y="154038"/>
                  <a:pt x="118669" y="151929"/>
                  <a:pt x="120794" y="149821"/>
                </a:cubicBezTo>
                <a:cubicBezTo>
                  <a:pt x="120794" y="145597"/>
                  <a:pt x="120794" y="141380"/>
                  <a:pt x="122910" y="137156"/>
                </a:cubicBezTo>
                <a:cubicBezTo>
                  <a:pt x="116553" y="128723"/>
                  <a:pt x="108087" y="109725"/>
                  <a:pt x="118669" y="80185"/>
                </a:cubicBezTo>
                <a:cubicBezTo>
                  <a:pt x="129259" y="48538"/>
                  <a:pt x="152548" y="44313"/>
                  <a:pt x="165255" y="44313"/>
                </a:cubicBezTo>
                <a:cubicBezTo>
                  <a:pt x="169496" y="35872"/>
                  <a:pt x="177962" y="27431"/>
                  <a:pt x="190668" y="16882"/>
                </a:cubicBezTo>
                <a:cubicBezTo>
                  <a:pt x="205492" y="6333"/>
                  <a:pt x="226664" y="0"/>
                  <a:pt x="247836" y="0"/>
                </a:cubicBezTo>
                <a:lnTo>
                  <a:pt x="247836" y="0"/>
                </a:lnTo>
                <a:close/>
              </a:path>
            </a:pathLst>
          </a:custGeom>
          <a:solidFill>
            <a:srgbClr val="16294C"/>
          </a:solidFill>
        </p:spPr>
        <p:txBody>
          <a:bodyPr lIns="127000" rIns="127000" rtlCol="0" anchor="ctr"/>
          <a:lstStyle/>
          <a:p>
            <a:pPr algn="l"/>
            <a:endParaRPr lang="en-US" sz="1100"/>
          </a:p>
        </p:txBody>
      </p:sp>
      <p:sp>
        <p:nvSpPr>
          <p:cNvPr id="6" name="Freeform 5"/>
          <p:cNvSpPr/>
          <p:nvPr/>
        </p:nvSpPr>
        <p:spPr>
          <a:xfrm>
            <a:off x="6799119" y="5522036"/>
            <a:ext cx="481045" cy="513898"/>
          </a:xfrm>
          <a:custGeom>
            <a:avLst/>
            <a:gdLst/>
            <a:ahLst/>
            <a:cxnLst/>
            <a:rect l="l" t="t" r="r" b="b"/>
            <a:pathLst>
              <a:path w="481045" h="513898">
                <a:moveTo>
                  <a:pt x="470936" y="473750"/>
                </a:moveTo>
                <a:cubicBezTo>
                  <a:pt x="424456" y="453676"/>
                  <a:pt x="398167" y="437617"/>
                  <a:pt x="349656" y="421557"/>
                </a:cubicBezTo>
                <a:cubicBezTo>
                  <a:pt x="345621" y="419550"/>
                  <a:pt x="341578" y="417543"/>
                  <a:pt x="339565" y="415535"/>
                </a:cubicBezTo>
                <a:cubicBezTo>
                  <a:pt x="335513" y="407505"/>
                  <a:pt x="333492" y="399476"/>
                  <a:pt x="331470" y="391446"/>
                </a:cubicBezTo>
                <a:cubicBezTo>
                  <a:pt x="329457" y="387431"/>
                  <a:pt x="327427" y="381409"/>
                  <a:pt x="321370" y="379402"/>
                </a:cubicBezTo>
                <a:cubicBezTo>
                  <a:pt x="319348" y="379402"/>
                  <a:pt x="317319" y="375387"/>
                  <a:pt x="317319" y="373379"/>
                </a:cubicBezTo>
                <a:cubicBezTo>
                  <a:pt x="317319" y="355313"/>
                  <a:pt x="311262" y="343268"/>
                  <a:pt x="319348" y="335239"/>
                </a:cubicBezTo>
                <a:cubicBezTo>
                  <a:pt x="333492" y="323194"/>
                  <a:pt x="331470" y="307135"/>
                  <a:pt x="337535" y="299105"/>
                </a:cubicBezTo>
                <a:cubicBezTo>
                  <a:pt x="345621" y="291075"/>
                  <a:pt x="363808" y="234868"/>
                  <a:pt x="359773" y="226838"/>
                </a:cubicBezTo>
                <a:cubicBezTo>
                  <a:pt x="355729" y="218808"/>
                  <a:pt x="343600" y="222823"/>
                  <a:pt x="347643" y="218808"/>
                </a:cubicBezTo>
                <a:cubicBezTo>
                  <a:pt x="357743" y="204757"/>
                  <a:pt x="361794" y="178660"/>
                  <a:pt x="361794" y="154571"/>
                </a:cubicBezTo>
                <a:cubicBezTo>
                  <a:pt x="363808" y="158586"/>
                  <a:pt x="363808" y="162601"/>
                  <a:pt x="363808" y="168623"/>
                </a:cubicBezTo>
                <a:cubicBezTo>
                  <a:pt x="363808" y="172638"/>
                  <a:pt x="363808" y="172638"/>
                  <a:pt x="363808" y="172638"/>
                </a:cubicBezTo>
                <a:cubicBezTo>
                  <a:pt x="436577" y="126467"/>
                  <a:pt x="436577" y="126467"/>
                  <a:pt x="436577" y="126467"/>
                </a:cubicBezTo>
                <a:cubicBezTo>
                  <a:pt x="240522" y="0"/>
                  <a:pt x="240522" y="0"/>
                  <a:pt x="240522" y="0"/>
                </a:cubicBezTo>
                <a:cubicBezTo>
                  <a:pt x="42445" y="126467"/>
                  <a:pt x="42445" y="126467"/>
                  <a:pt x="42445" y="126467"/>
                </a:cubicBezTo>
                <a:cubicBezTo>
                  <a:pt x="60631" y="138512"/>
                  <a:pt x="60631" y="138512"/>
                  <a:pt x="60631" y="138512"/>
                </a:cubicBezTo>
                <a:cubicBezTo>
                  <a:pt x="60631" y="164608"/>
                  <a:pt x="60631" y="164608"/>
                  <a:pt x="60631" y="164608"/>
                </a:cubicBezTo>
                <a:cubicBezTo>
                  <a:pt x="58610" y="164608"/>
                  <a:pt x="54567" y="168623"/>
                  <a:pt x="54567" y="170630"/>
                </a:cubicBezTo>
                <a:cubicBezTo>
                  <a:pt x="54567" y="174645"/>
                  <a:pt x="56588" y="176653"/>
                  <a:pt x="58610" y="178660"/>
                </a:cubicBezTo>
                <a:cubicBezTo>
                  <a:pt x="42445" y="266986"/>
                  <a:pt x="42445" y="266986"/>
                  <a:pt x="42445" y="266986"/>
                </a:cubicBezTo>
                <a:cubicBezTo>
                  <a:pt x="82869" y="266986"/>
                  <a:pt x="82869" y="266986"/>
                  <a:pt x="82869" y="266986"/>
                </a:cubicBezTo>
                <a:cubicBezTo>
                  <a:pt x="66696" y="178660"/>
                  <a:pt x="66696" y="178660"/>
                  <a:pt x="66696" y="178660"/>
                </a:cubicBezTo>
                <a:cubicBezTo>
                  <a:pt x="68718" y="176653"/>
                  <a:pt x="70740" y="174645"/>
                  <a:pt x="70740" y="170630"/>
                </a:cubicBezTo>
                <a:cubicBezTo>
                  <a:pt x="70740" y="168623"/>
                  <a:pt x="68718" y="164608"/>
                  <a:pt x="64675" y="164608"/>
                </a:cubicBezTo>
                <a:cubicBezTo>
                  <a:pt x="64675" y="140519"/>
                  <a:pt x="64675" y="140519"/>
                  <a:pt x="64675" y="140519"/>
                </a:cubicBezTo>
                <a:cubicBezTo>
                  <a:pt x="115199" y="172638"/>
                  <a:pt x="115199" y="172638"/>
                  <a:pt x="115199" y="172638"/>
                </a:cubicBezTo>
                <a:cubicBezTo>
                  <a:pt x="115199" y="170630"/>
                  <a:pt x="115199" y="170630"/>
                  <a:pt x="115199" y="170630"/>
                </a:cubicBezTo>
                <a:cubicBezTo>
                  <a:pt x="115199" y="174645"/>
                  <a:pt x="115199" y="178660"/>
                  <a:pt x="117220" y="184682"/>
                </a:cubicBezTo>
                <a:cubicBezTo>
                  <a:pt x="121272" y="200742"/>
                  <a:pt x="129350" y="200742"/>
                  <a:pt x="135415" y="218808"/>
                </a:cubicBezTo>
                <a:lnTo>
                  <a:pt x="135415" y="220816"/>
                </a:lnTo>
                <a:lnTo>
                  <a:pt x="135415" y="220816"/>
                </a:lnTo>
                <a:cubicBezTo>
                  <a:pt x="133393" y="222823"/>
                  <a:pt x="133393" y="226838"/>
                  <a:pt x="131371" y="226838"/>
                </a:cubicBezTo>
                <a:cubicBezTo>
                  <a:pt x="123293" y="228846"/>
                  <a:pt x="123293" y="232860"/>
                  <a:pt x="125315" y="236875"/>
                </a:cubicBezTo>
                <a:cubicBezTo>
                  <a:pt x="125315" y="240890"/>
                  <a:pt x="131371" y="266986"/>
                  <a:pt x="133393" y="277023"/>
                </a:cubicBezTo>
                <a:cubicBezTo>
                  <a:pt x="135415" y="283046"/>
                  <a:pt x="141480" y="289068"/>
                  <a:pt x="141480" y="297098"/>
                </a:cubicBezTo>
                <a:cubicBezTo>
                  <a:pt x="145523" y="311150"/>
                  <a:pt x="151588" y="323194"/>
                  <a:pt x="161687" y="333231"/>
                </a:cubicBezTo>
                <a:cubicBezTo>
                  <a:pt x="163717" y="335239"/>
                  <a:pt x="165739" y="339253"/>
                  <a:pt x="165739" y="341261"/>
                </a:cubicBezTo>
                <a:cubicBezTo>
                  <a:pt x="163717" y="351298"/>
                  <a:pt x="163717" y="363342"/>
                  <a:pt x="161687" y="373379"/>
                </a:cubicBezTo>
                <a:cubicBezTo>
                  <a:pt x="161687" y="375387"/>
                  <a:pt x="157644" y="379402"/>
                  <a:pt x="155631" y="379402"/>
                </a:cubicBezTo>
                <a:cubicBezTo>
                  <a:pt x="147544" y="381409"/>
                  <a:pt x="145523" y="387431"/>
                  <a:pt x="143501" y="391446"/>
                </a:cubicBezTo>
                <a:cubicBezTo>
                  <a:pt x="141480" y="399476"/>
                  <a:pt x="139458" y="407505"/>
                  <a:pt x="135415" y="413528"/>
                </a:cubicBezTo>
                <a:cubicBezTo>
                  <a:pt x="135415" y="415535"/>
                  <a:pt x="131371" y="419550"/>
                  <a:pt x="129350" y="419550"/>
                </a:cubicBezTo>
                <a:cubicBezTo>
                  <a:pt x="113185" y="425572"/>
                  <a:pt x="99034" y="429587"/>
                  <a:pt x="82869" y="435609"/>
                </a:cubicBezTo>
                <a:cubicBezTo>
                  <a:pt x="66696" y="441632"/>
                  <a:pt x="24251" y="467728"/>
                  <a:pt x="8078" y="475758"/>
                </a:cubicBezTo>
                <a:cubicBezTo>
                  <a:pt x="0" y="479772"/>
                  <a:pt x="4043" y="513898"/>
                  <a:pt x="4043" y="513898"/>
                </a:cubicBezTo>
                <a:cubicBezTo>
                  <a:pt x="474972" y="513898"/>
                  <a:pt x="474972" y="513898"/>
                  <a:pt x="474972" y="513898"/>
                </a:cubicBezTo>
                <a:cubicBezTo>
                  <a:pt x="474972" y="513898"/>
                  <a:pt x="481045" y="477765"/>
                  <a:pt x="470936" y="473750"/>
                </a:cubicBezTo>
                <a:lnTo>
                  <a:pt x="470936" y="473750"/>
                </a:lnTo>
                <a:close/>
              </a:path>
            </a:pathLst>
          </a:custGeom>
          <a:solidFill>
            <a:srgbClr val="16294C"/>
          </a:solidFill>
        </p:spPr>
        <p:txBody>
          <a:bodyPr lIns="127000" rIns="127000" rtlCol="0" anchor="ctr"/>
          <a:lstStyle/>
          <a:p>
            <a:pPr algn="l"/>
            <a:endParaRPr lang="en-US" sz="1100"/>
          </a:p>
        </p:txBody>
      </p:sp>
      <p:sp>
        <p:nvSpPr>
          <p:cNvPr id="7" name="TextBox 6"/>
          <p:cNvSpPr txBox="1"/>
          <p:nvPr/>
        </p:nvSpPr>
        <p:spPr>
          <a:xfrm>
            <a:off x="3644900" y="5634571"/>
            <a:ext cx="2600325" cy="389915"/>
          </a:xfrm>
          <a:prstGeom prst="rect">
            <a:avLst/>
          </a:prstGeom>
          <a:solidFill>
            <a:srgbClr val="FFFFFF">
              <a:alpha val="0"/>
            </a:srgbClr>
          </a:solidFill>
        </p:spPr>
        <p:txBody>
          <a:bodyPr lIns="127000" tIns="63500" rIns="0" bIns="63500" rtlCol="0" anchor="t">
            <a:spAutoFit/>
          </a:bodyPr>
          <a:lstStyle/>
          <a:p>
            <a:pPr algn="l" latinLnBrk="1">
              <a:lnSpc>
                <a:spcPct val="113400"/>
              </a:lnSpc>
            </a:pPr>
            <a:r>
              <a:rPr lang="en-US" altLang="zh-CN" sz="1600" dirty="0">
                <a:solidFill>
                  <a:srgbClr val="42464B"/>
                </a:solidFill>
                <a:latin typeface="Microsoft YaHei"/>
                <a:ea typeface="Microsoft YaHei"/>
              </a:rPr>
              <a:t>Supervisor: </a:t>
            </a:r>
            <a:r>
              <a:rPr lang="en-US" sz="1600" dirty="0">
                <a:solidFill>
                  <a:srgbClr val="42464B"/>
                </a:solidFill>
                <a:latin typeface="Microsoft YaHei"/>
                <a:ea typeface="Microsoft YaHei"/>
              </a:rPr>
              <a:t>Yang Lei  </a:t>
            </a:r>
            <a:endParaRPr lang="en-US" sz="1100" dirty="0"/>
          </a:p>
        </p:txBody>
      </p:sp>
      <p:sp>
        <p:nvSpPr>
          <p:cNvPr id="8" name="TextBox 7"/>
          <p:cNvSpPr txBox="1"/>
          <p:nvPr/>
        </p:nvSpPr>
        <p:spPr>
          <a:xfrm>
            <a:off x="7441412" y="5634571"/>
            <a:ext cx="2888145" cy="373564"/>
          </a:xfrm>
          <a:prstGeom prst="rect">
            <a:avLst/>
          </a:prstGeom>
          <a:solidFill>
            <a:srgbClr val="FFFFFF">
              <a:alpha val="0"/>
            </a:srgbClr>
          </a:solidFill>
        </p:spPr>
        <p:txBody>
          <a:bodyPr lIns="127000" tIns="63500" rIns="0" bIns="63500" rtlCol="0" anchor="t">
            <a:spAutoFit/>
          </a:bodyPr>
          <a:lstStyle/>
          <a:p>
            <a:pPr algn="l" latinLnBrk="1">
              <a:lnSpc>
                <a:spcPct val="113400"/>
              </a:lnSpc>
            </a:pPr>
            <a:r>
              <a:rPr lang="en-US" sz="1500" dirty="0">
                <a:solidFill>
                  <a:srgbClr val="42464B"/>
                </a:solidFill>
                <a:latin typeface="Microsoft YaHei"/>
                <a:ea typeface="Microsoft YaHei"/>
              </a:rPr>
              <a:t>Student: Mao Zunjie</a:t>
            </a:r>
            <a:endParaRPr lang="en-US" sz="1100" dirty="0"/>
          </a:p>
        </p:txBody>
      </p:sp>
      <p:pic>
        <p:nvPicPr>
          <p:cNvPr id="9" name="Picture 8"/>
          <p:cNvPicPr>
            <a:picLocks noChangeAspect="1"/>
          </p:cNvPicPr>
          <p:nvPr/>
        </p:nvPicPr>
        <p:blipFill>
          <a:blip r:embed="rId3"/>
          <a:stretch>
            <a:fillRect/>
          </a:stretch>
        </p:blipFill>
        <p:spPr>
          <a:xfrm>
            <a:off x="260134" y="416636"/>
            <a:ext cx="965733" cy="965733"/>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altLang="zh-CN" sz="2400" dirty="0">
                <a:solidFill>
                  <a:srgbClr val="FFFFFF"/>
                </a:solidFill>
                <a:latin typeface="Microsoft YaHei"/>
                <a:ea typeface="Microsoft YaHei"/>
              </a:rPr>
              <a:t>Acoustic Data Wave</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12" name="文本框 11">
            <a:extLst>
              <a:ext uri="{FF2B5EF4-FFF2-40B4-BE49-F238E27FC236}">
                <a16:creationId xmlns:a16="http://schemas.microsoft.com/office/drawing/2014/main" id="{850BCCF2-884A-4C87-A607-D4D55E89753F}"/>
              </a:ext>
            </a:extLst>
          </p:cNvPr>
          <p:cNvSpPr txBox="1"/>
          <p:nvPr/>
        </p:nvSpPr>
        <p:spPr>
          <a:xfrm>
            <a:off x="673100" y="1328938"/>
            <a:ext cx="10175407" cy="369332"/>
          </a:xfrm>
          <a:prstGeom prst="rect">
            <a:avLst/>
          </a:prstGeom>
          <a:noFill/>
        </p:spPr>
        <p:txBody>
          <a:bodyPr wrap="square" rtlCol="0">
            <a:spAutoFit/>
          </a:bodyPr>
          <a:lstStyle/>
          <a:p>
            <a:r>
              <a:rPr lang="en-US" altLang="zh-CN" dirty="0"/>
              <a:t>               </a:t>
            </a:r>
            <a:endParaRPr lang="zh-CN" altLang="en-US" dirty="0"/>
          </a:p>
        </p:txBody>
      </p:sp>
      <p:pic>
        <p:nvPicPr>
          <p:cNvPr id="3" name="图片 2">
            <a:extLst>
              <a:ext uri="{FF2B5EF4-FFF2-40B4-BE49-F238E27FC236}">
                <a16:creationId xmlns:a16="http://schemas.microsoft.com/office/drawing/2014/main" id="{FB5277AD-8E7C-4402-BBAB-42C940150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300" y="1513604"/>
            <a:ext cx="7493377" cy="4796799"/>
          </a:xfrm>
          <a:prstGeom prst="rect">
            <a:avLst/>
          </a:prstGeom>
        </p:spPr>
      </p:pic>
    </p:spTree>
    <p:extLst>
      <p:ext uri="{BB962C8B-B14F-4D97-AF65-F5344CB8AC3E}">
        <p14:creationId xmlns:p14="http://schemas.microsoft.com/office/powerpoint/2010/main" val="152686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reeform 1"/>
          <p:cNvSpPr/>
          <p:nvPr/>
        </p:nvSpPr>
        <p:spPr>
          <a:xfrm>
            <a:off x="-5792" y="5841137"/>
            <a:ext cx="11570822" cy="356752"/>
          </a:xfrm>
          <a:custGeom>
            <a:avLst/>
            <a:gdLst/>
            <a:ahLst/>
            <a:cxnLst/>
            <a:rect l="l" t="t" r="r" b="b"/>
            <a:pathLst>
              <a:path w="11570822" h="356752">
                <a:moveTo>
                  <a:pt x="11570823" y="356752"/>
                </a:moveTo>
                <a:lnTo>
                  <a:pt x="0" y="356752"/>
                </a:lnTo>
                <a:lnTo>
                  <a:pt x="0" y="0"/>
                </a:lnTo>
                <a:lnTo>
                  <a:pt x="11570823" y="0"/>
                </a:lnTo>
                <a:lnTo>
                  <a:pt x="11570823" y="356752"/>
                </a:lnTo>
                <a:close/>
              </a:path>
            </a:pathLst>
          </a:custGeom>
          <a:solidFill>
            <a:srgbClr val="44546A"/>
          </a:solidFill>
        </p:spPr>
      </p:sp>
      <p:sp>
        <p:nvSpPr>
          <p:cNvPr id="111" name="Freeform 2"/>
          <p:cNvSpPr/>
          <p:nvPr/>
        </p:nvSpPr>
        <p:spPr>
          <a:xfrm>
            <a:off x="-18847" y="-186198"/>
            <a:ext cx="11570822" cy="6027335"/>
          </a:xfrm>
          <a:custGeom>
            <a:avLst/>
            <a:gdLst/>
            <a:ahLst/>
            <a:cxnLst/>
            <a:rect l="l" t="t" r="r" b="b"/>
            <a:pathLst>
              <a:path w="11570822" h="6027335">
                <a:moveTo>
                  <a:pt x="11570823" y="6027335"/>
                </a:moveTo>
                <a:lnTo>
                  <a:pt x="0" y="6027335"/>
                </a:lnTo>
                <a:lnTo>
                  <a:pt x="0" y="0"/>
                </a:lnTo>
                <a:lnTo>
                  <a:pt x="11570823" y="0"/>
                </a:lnTo>
                <a:lnTo>
                  <a:pt x="11570823" y="6027335"/>
                </a:lnTo>
                <a:close/>
              </a:path>
            </a:pathLst>
          </a:custGeom>
          <a:solidFill>
            <a:srgbClr val="16294C"/>
          </a:solidFill>
        </p:spPr>
      </p:sp>
      <p:grpSp>
        <p:nvGrpSpPr>
          <p:cNvPr id="112" name="Group 3"/>
          <p:cNvGrpSpPr/>
          <p:nvPr/>
        </p:nvGrpSpPr>
        <p:grpSpPr>
          <a:xfrm>
            <a:off x="139700" y="2051105"/>
            <a:ext cx="10668000" cy="1763816"/>
            <a:chOff x="139700" y="2051105"/>
            <a:chExt cx="10668000" cy="1763816"/>
          </a:xfrm>
        </p:grpSpPr>
        <p:sp>
          <p:nvSpPr>
            <p:cNvPr id="113" name="TextBox 112"/>
            <p:cNvSpPr txBox="1"/>
            <p:nvPr/>
          </p:nvSpPr>
          <p:spPr>
            <a:xfrm>
              <a:off x="2425700" y="2210216"/>
              <a:ext cx="8382000" cy="1445594"/>
            </a:xfrm>
            <a:prstGeom prst="rect">
              <a:avLst/>
            </a:prstGeom>
          </p:spPr>
          <p:txBody>
            <a:bodyPr wrap="square" lIns="127000" tIns="47437" rIns="0" bIns="47437" rtlCol="0" anchor="t">
              <a:spAutoFit/>
            </a:bodyPr>
            <a:lstStyle/>
            <a:p>
              <a:pPr algn="l" latinLnBrk="1">
                <a:lnSpc>
                  <a:spcPct val="113400"/>
                </a:lnSpc>
              </a:pPr>
              <a:r>
                <a:rPr lang="en-US" sz="4000" b="1" dirty="0">
                  <a:solidFill>
                    <a:srgbClr val="FFFFFF"/>
                  </a:solidFill>
                  <a:latin typeface="Microsoft YaHei"/>
                  <a:ea typeface="Microsoft YaHei"/>
                </a:rPr>
                <a:t>Data Visualization and Analysis for 2021 earthquakes</a:t>
              </a:r>
              <a:endParaRPr lang="en-US" sz="1100" dirty="0"/>
            </a:p>
          </p:txBody>
        </p:sp>
        <p:sp>
          <p:nvSpPr>
            <p:cNvPr id="114" name="TextBox 113"/>
            <p:cNvSpPr txBox="1"/>
            <p:nvPr/>
          </p:nvSpPr>
          <p:spPr>
            <a:xfrm>
              <a:off x="139700" y="2051105"/>
              <a:ext cx="2362200" cy="1763816"/>
            </a:xfrm>
            <a:prstGeom prst="rect">
              <a:avLst/>
            </a:prstGeom>
          </p:spPr>
          <p:txBody>
            <a:bodyPr wrap="square" lIns="0" tIns="63500" rIns="0" bIns="63500" rtlCol="0" anchor="t">
              <a:spAutoFit/>
            </a:bodyPr>
            <a:lstStyle/>
            <a:p>
              <a:pPr algn="ctr" latinLnBrk="1">
                <a:lnSpc>
                  <a:spcPct val="113400"/>
                </a:lnSpc>
              </a:pPr>
              <a:r>
                <a:rPr lang="en-US" sz="10000" b="1" dirty="0">
                  <a:solidFill>
                    <a:srgbClr val="FFFFFF"/>
                  </a:solidFill>
                  <a:latin typeface="Microsoft YaHei"/>
                  <a:ea typeface="Microsoft YaHei"/>
                </a:rPr>
                <a:t>03</a:t>
              </a:r>
              <a:endParaRPr lang="en-US" sz="1100" dirty="0"/>
            </a:p>
          </p:txBody>
        </p:sp>
        <p:sp>
          <p:nvSpPr>
            <p:cNvPr id="115" name="TextBox 114"/>
            <p:cNvSpPr txBox="1"/>
            <p:nvPr/>
          </p:nvSpPr>
          <p:spPr>
            <a:xfrm>
              <a:off x="4933011" y="3003126"/>
              <a:ext cx="3686762" cy="308995"/>
            </a:xfrm>
            <a:prstGeom prst="rect">
              <a:avLst/>
            </a:prstGeom>
          </p:spPr>
          <p:txBody>
            <a:bodyPr lIns="127000" tIns="63500" rIns="0" bIns="63500" rtlCol="0" anchor="t">
              <a:spAutoFit/>
            </a:bodyPr>
            <a:lstStyle/>
            <a:p>
              <a:pPr algn="l" latinLnBrk="1">
                <a:lnSpc>
                  <a:spcPct val="113400"/>
                </a:lnSpc>
              </a:pPr>
              <a:endParaRPr lang="en-US" sz="1100" dirty="0"/>
            </a:p>
          </p:txBody>
        </p:sp>
      </p:grpSp>
    </p:spTree>
    <p:extLst>
      <p:ext uri="{BB962C8B-B14F-4D97-AF65-F5344CB8AC3E}">
        <p14:creationId xmlns:p14="http://schemas.microsoft.com/office/powerpoint/2010/main" val="93164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1000"/>
                                        <p:tgtEl>
                                          <p:spTgt spid="1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3.1 </a:t>
            </a:r>
            <a:r>
              <a:rPr lang="en-US" altLang="zh-CN" sz="2400" dirty="0">
                <a:solidFill>
                  <a:srgbClr val="FFFFFF"/>
                </a:solidFill>
                <a:latin typeface="Microsoft YaHei"/>
                <a:ea typeface="Microsoft YaHei"/>
              </a:rPr>
              <a:t>Data Visualization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D328C52C-269B-4D45-8A93-A4DDB7FF1C86}"/>
              </a:ext>
            </a:extLst>
          </p:cNvPr>
          <p:cNvSpPr txBox="1"/>
          <p:nvPr/>
        </p:nvSpPr>
        <p:spPr>
          <a:xfrm>
            <a:off x="596900" y="1117600"/>
            <a:ext cx="9906000" cy="3323987"/>
          </a:xfrm>
          <a:prstGeom prst="rect">
            <a:avLst/>
          </a:prstGeom>
          <a:noFill/>
        </p:spPr>
        <p:txBody>
          <a:bodyPr wrap="square" rtlCol="0">
            <a:spAutoFit/>
          </a:bodyPr>
          <a:lstStyle/>
          <a:p>
            <a:r>
              <a:rPr lang="en-US" altLang="zh-CN" sz="2400" b="1" dirty="0"/>
              <a:t>Map Lab </a:t>
            </a:r>
            <a:r>
              <a:rPr lang="en-US" altLang="zh-CN" sz="2400" dirty="0"/>
              <a:t>- To visualize the distribution of earthquakes in Asia and China throughout 2021 based on the timeline.</a:t>
            </a:r>
          </a:p>
          <a:p>
            <a:endParaRPr lang="en-US" altLang="zh-CN" sz="2400" dirty="0"/>
          </a:p>
          <a:p>
            <a:r>
              <a:rPr lang="en-US" altLang="zh-CN" sz="2400" b="1" dirty="0"/>
              <a:t> Tableau </a:t>
            </a:r>
            <a:r>
              <a:rPr lang="en-US" altLang="zh-CN" sz="2400" dirty="0"/>
              <a:t>-  Visualization of the relationship between magnitude and depth throughout 2021</a:t>
            </a:r>
          </a:p>
          <a:p>
            <a:endParaRPr lang="en-US" altLang="zh-CN" sz="2400" dirty="0"/>
          </a:p>
          <a:p>
            <a:r>
              <a:rPr lang="en-US" altLang="zh-CN" sz="2400" b="1" dirty="0"/>
              <a:t>Jupyter Notebook </a:t>
            </a:r>
            <a:r>
              <a:rPr lang="en-US" altLang="zh-CN" sz="2400" dirty="0"/>
              <a:t>+ </a:t>
            </a:r>
            <a:r>
              <a:rPr lang="en-US" altLang="zh-CN" sz="2400" b="1" dirty="0"/>
              <a:t>Python</a:t>
            </a:r>
            <a:r>
              <a:rPr lang="en-US" altLang="zh-CN" sz="2400" dirty="0"/>
              <a:t> - Histogram of the joint distribution of magnitude and depth throughout 2021</a:t>
            </a:r>
          </a:p>
          <a:p>
            <a:endParaRPr lang="zh-CN" altLang="en-US" dirty="0"/>
          </a:p>
        </p:txBody>
      </p:sp>
      <p:pic>
        <p:nvPicPr>
          <p:cNvPr id="5" name="图片 4">
            <a:extLst>
              <a:ext uri="{FF2B5EF4-FFF2-40B4-BE49-F238E27FC236}">
                <a16:creationId xmlns:a16="http://schemas.microsoft.com/office/drawing/2014/main" id="{2EF02E88-69C7-42F4-8AE2-6056A16844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5500" y="5273367"/>
            <a:ext cx="2347039" cy="478937"/>
          </a:xfrm>
          <a:prstGeom prst="rect">
            <a:avLst/>
          </a:prstGeom>
        </p:spPr>
      </p:pic>
      <p:pic>
        <p:nvPicPr>
          <p:cNvPr id="7" name="图片 6">
            <a:extLst>
              <a:ext uri="{FF2B5EF4-FFF2-40B4-BE49-F238E27FC236}">
                <a16:creationId xmlns:a16="http://schemas.microsoft.com/office/drawing/2014/main" id="{EEC6DE4B-0E26-48F3-B293-AA829C891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180" y="4944245"/>
            <a:ext cx="2347039" cy="1016819"/>
          </a:xfrm>
          <a:prstGeom prst="rect">
            <a:avLst/>
          </a:prstGeom>
        </p:spPr>
      </p:pic>
      <p:pic>
        <p:nvPicPr>
          <p:cNvPr id="9" name="图片 8">
            <a:extLst>
              <a:ext uri="{FF2B5EF4-FFF2-40B4-BE49-F238E27FC236}">
                <a16:creationId xmlns:a16="http://schemas.microsoft.com/office/drawing/2014/main" id="{D596DDCC-D8A1-43B2-A6B6-105BEAB41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93" y="5273367"/>
            <a:ext cx="2988166" cy="634792"/>
          </a:xfrm>
          <a:prstGeom prst="rect">
            <a:avLst/>
          </a:prstGeom>
        </p:spPr>
      </p:pic>
    </p:spTree>
    <p:extLst>
      <p:ext uri="{BB962C8B-B14F-4D97-AF65-F5344CB8AC3E}">
        <p14:creationId xmlns:p14="http://schemas.microsoft.com/office/powerpoint/2010/main" val="251822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Freeform 1"/>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117" name="Freeform 2"/>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118" name="TextBox 3"/>
          <p:cNvSpPr txBox="1"/>
          <p:nvPr/>
        </p:nvSpPr>
        <p:spPr>
          <a:xfrm>
            <a:off x="479893" y="32852"/>
            <a:ext cx="4765207" cy="520784"/>
          </a:xfrm>
          <a:prstGeom prst="rect">
            <a:avLst/>
          </a:prstGeom>
        </p:spPr>
        <p:txBody>
          <a:bodyPr wrap="square" lIns="127000" tIns="63500" rIns="0" bIns="63500" rtlCol="0" anchor="t">
            <a:spAutoFit/>
          </a:bodyPr>
          <a:lstStyle/>
          <a:p>
            <a:pPr algn="l" latinLnBrk="1">
              <a:lnSpc>
                <a:spcPct val="113400"/>
              </a:lnSpc>
            </a:pPr>
            <a:r>
              <a:rPr lang="en-US" altLang="zh-CN" sz="2400" dirty="0">
                <a:solidFill>
                  <a:srgbClr val="FFFFFF"/>
                </a:solidFill>
                <a:latin typeface="Microsoft YaHei"/>
                <a:ea typeface="Microsoft YaHei"/>
              </a:rPr>
              <a:t>Visualization based on Map Lab</a:t>
            </a:r>
            <a:endParaRPr lang="en-US" sz="1100" dirty="0"/>
          </a:p>
        </p:txBody>
      </p:sp>
      <p:sp>
        <p:nvSpPr>
          <p:cNvPr id="119" name="Freeform 4"/>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2" name="亚洲地震总览2021_">
            <a:hlinkClick r:id="" action="ppaction://media"/>
            <a:extLst>
              <a:ext uri="{FF2B5EF4-FFF2-40B4-BE49-F238E27FC236}">
                <a16:creationId xmlns:a16="http://schemas.microsoft.com/office/drawing/2014/main" id="{48F26E34-8830-4969-A6CB-E9068DEF94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005" y="799465"/>
            <a:ext cx="10896600" cy="4903470"/>
          </a:xfrm>
          <a:prstGeom prst="rect">
            <a:avLst/>
          </a:prstGeom>
        </p:spPr>
      </p:pic>
    </p:spTree>
    <p:extLst>
      <p:ext uri="{BB962C8B-B14F-4D97-AF65-F5344CB8AC3E}">
        <p14:creationId xmlns:p14="http://schemas.microsoft.com/office/powerpoint/2010/main" val="31482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1000"/>
                                        <p:tgtEl>
                                          <p:spTgt spid="1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10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1000"/>
                                        <p:tgtEl>
                                          <p:spTgt spid="1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7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116" grpId="0" animBg="1"/>
      <p:bldP spid="117" grpId="0" animBg="1"/>
      <p:bldP spid="118" grpId="0" animBg="1"/>
      <p:bldP spid="1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0" y="-8518"/>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69750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Theory and </a:t>
            </a:r>
            <a:r>
              <a:rPr lang="en-US" altLang="zh-CN" sz="2400" dirty="0">
                <a:solidFill>
                  <a:srgbClr val="FFFFFF"/>
                </a:solidFill>
                <a:latin typeface="Microsoft YaHei"/>
                <a:ea typeface="Microsoft YaHei"/>
              </a:rPr>
              <a:t>Actual Earthquake Distribution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3" name="图片 2">
            <a:extLst>
              <a:ext uri="{FF2B5EF4-FFF2-40B4-BE49-F238E27FC236}">
                <a16:creationId xmlns:a16="http://schemas.microsoft.com/office/drawing/2014/main" id="{26904D63-00C7-446E-AC32-09054192A1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1073" y="2130536"/>
            <a:ext cx="5478874" cy="3251200"/>
          </a:xfrm>
          <a:prstGeom prst="rect">
            <a:avLst/>
          </a:prstGeom>
        </p:spPr>
      </p:pic>
      <p:pic>
        <p:nvPicPr>
          <p:cNvPr id="5" name="图片 4">
            <a:extLst>
              <a:ext uri="{FF2B5EF4-FFF2-40B4-BE49-F238E27FC236}">
                <a16:creationId xmlns:a16="http://schemas.microsoft.com/office/drawing/2014/main" id="{49FAE976-CC86-419D-BE67-73D255480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53" y="2130536"/>
            <a:ext cx="4792746" cy="3397874"/>
          </a:xfrm>
          <a:prstGeom prst="rect">
            <a:avLst/>
          </a:prstGeom>
        </p:spPr>
      </p:pic>
      <p:sp>
        <p:nvSpPr>
          <p:cNvPr id="6" name="文本框 5">
            <a:extLst>
              <a:ext uri="{FF2B5EF4-FFF2-40B4-BE49-F238E27FC236}">
                <a16:creationId xmlns:a16="http://schemas.microsoft.com/office/drawing/2014/main" id="{9393E898-2CC7-4F0B-9A97-5F1928C85AE1}"/>
              </a:ext>
            </a:extLst>
          </p:cNvPr>
          <p:cNvSpPr txBox="1"/>
          <p:nvPr/>
        </p:nvSpPr>
        <p:spPr>
          <a:xfrm>
            <a:off x="139700" y="1472666"/>
            <a:ext cx="10439400" cy="369332"/>
          </a:xfrm>
          <a:prstGeom prst="rect">
            <a:avLst/>
          </a:prstGeom>
          <a:noFill/>
        </p:spPr>
        <p:txBody>
          <a:bodyPr wrap="square" rtlCol="0">
            <a:spAutoFit/>
          </a:bodyPr>
          <a:lstStyle/>
          <a:p>
            <a:r>
              <a:rPr lang="en-US" altLang="zh-CN" dirty="0"/>
              <a:t>                             Earth plate distribution                                                                           Heat Map                               </a:t>
            </a:r>
            <a:endParaRPr lang="zh-CN" altLang="en-US" dirty="0"/>
          </a:p>
        </p:txBody>
      </p:sp>
    </p:spTree>
    <p:extLst>
      <p:ext uri="{BB962C8B-B14F-4D97-AF65-F5344CB8AC3E}">
        <p14:creationId xmlns:p14="http://schemas.microsoft.com/office/powerpoint/2010/main" val="408557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69750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3.2 Visualization of Magnitude and Depth</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8" name="图片 7">
            <a:extLst>
              <a:ext uri="{FF2B5EF4-FFF2-40B4-BE49-F238E27FC236}">
                <a16:creationId xmlns:a16="http://schemas.microsoft.com/office/drawing/2014/main" id="{7013C815-1CF5-4ED6-951D-FE18661C3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957" y="876473"/>
            <a:ext cx="5572125" cy="3105121"/>
          </a:xfrm>
          <a:prstGeom prst="rect">
            <a:avLst/>
          </a:prstGeom>
        </p:spPr>
      </p:pic>
      <p:pic>
        <p:nvPicPr>
          <p:cNvPr id="11" name="图片 10">
            <a:extLst>
              <a:ext uri="{FF2B5EF4-FFF2-40B4-BE49-F238E27FC236}">
                <a16:creationId xmlns:a16="http://schemas.microsoft.com/office/drawing/2014/main" id="{7FF04110-D6FF-4AE8-A724-2DB31CE6B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0" y="802291"/>
            <a:ext cx="5791200" cy="3253483"/>
          </a:xfrm>
          <a:prstGeom prst="rect">
            <a:avLst/>
          </a:prstGeom>
        </p:spPr>
      </p:pic>
      <p:pic>
        <p:nvPicPr>
          <p:cNvPr id="14" name="图片 13">
            <a:extLst>
              <a:ext uri="{FF2B5EF4-FFF2-40B4-BE49-F238E27FC236}">
                <a16:creationId xmlns:a16="http://schemas.microsoft.com/office/drawing/2014/main" id="{D7CDF555-510A-4A98-B0D6-C503C596B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00" y="4055774"/>
            <a:ext cx="3638600" cy="2215723"/>
          </a:xfrm>
          <a:prstGeom prst="rect">
            <a:avLst/>
          </a:prstGeom>
        </p:spPr>
      </p:pic>
      <p:pic>
        <p:nvPicPr>
          <p:cNvPr id="16" name="图片 15">
            <a:extLst>
              <a:ext uri="{FF2B5EF4-FFF2-40B4-BE49-F238E27FC236}">
                <a16:creationId xmlns:a16="http://schemas.microsoft.com/office/drawing/2014/main" id="{E4E93E9B-AA9B-47B2-A927-46C084A11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7700" y="4086012"/>
            <a:ext cx="4058740" cy="2249336"/>
          </a:xfrm>
          <a:prstGeom prst="rect">
            <a:avLst/>
          </a:prstGeom>
        </p:spPr>
      </p:pic>
    </p:spTree>
    <p:extLst>
      <p:ext uri="{BB962C8B-B14F-4D97-AF65-F5344CB8AC3E}">
        <p14:creationId xmlns:p14="http://schemas.microsoft.com/office/powerpoint/2010/main" val="7733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0" y="-18707"/>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69750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2021 Earthquakes Conclusion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3" name="文本框 2">
            <a:extLst>
              <a:ext uri="{FF2B5EF4-FFF2-40B4-BE49-F238E27FC236}">
                <a16:creationId xmlns:a16="http://schemas.microsoft.com/office/drawing/2014/main" id="{C111CF79-2D79-44D5-9B09-A290D1775DB0}"/>
              </a:ext>
            </a:extLst>
          </p:cNvPr>
          <p:cNvSpPr txBox="1"/>
          <p:nvPr/>
        </p:nvSpPr>
        <p:spPr>
          <a:xfrm>
            <a:off x="825500" y="1346200"/>
            <a:ext cx="9906000" cy="3785652"/>
          </a:xfrm>
          <a:prstGeom prst="rect">
            <a:avLst/>
          </a:prstGeom>
          <a:noFill/>
        </p:spPr>
        <p:txBody>
          <a:bodyPr wrap="square" rtlCol="0">
            <a:spAutoFit/>
          </a:bodyPr>
          <a:lstStyle/>
          <a:p>
            <a:r>
              <a:rPr lang="en-US" altLang="zh-CN" sz="2000" dirty="0"/>
              <a:t>1. earthquakes of magnitude </a:t>
            </a:r>
            <a:r>
              <a:rPr lang="en-US" altLang="zh-CN" sz="2000" dirty="0">
                <a:highlight>
                  <a:srgbClr val="FFFF00"/>
                </a:highlight>
              </a:rPr>
              <a:t>2-6</a:t>
            </a:r>
            <a:r>
              <a:rPr lang="en-US" altLang="zh-CN" sz="2000" dirty="0"/>
              <a:t> are frequent.</a:t>
            </a:r>
          </a:p>
          <a:p>
            <a:endParaRPr lang="en-US" altLang="zh-CN" sz="2000" dirty="0"/>
          </a:p>
          <a:p>
            <a:r>
              <a:rPr lang="en-US" altLang="zh-CN" sz="2000" dirty="0"/>
              <a:t>2. those with depths </a:t>
            </a:r>
            <a:r>
              <a:rPr lang="en-US" altLang="zh-CN" sz="2000" dirty="0">
                <a:highlight>
                  <a:srgbClr val="FFFF00"/>
                </a:highlight>
              </a:rPr>
              <a:t>over 200 km </a:t>
            </a:r>
            <a:r>
              <a:rPr lang="en-US" altLang="zh-CN" sz="2000" dirty="0"/>
              <a:t>are concentrated </a:t>
            </a:r>
            <a:r>
              <a:rPr lang="en-US" altLang="zh-CN" sz="2000" dirty="0">
                <a:highlight>
                  <a:srgbClr val="FFFF00"/>
                </a:highlight>
              </a:rPr>
              <a:t>only in magnitude 5 or higher</a:t>
            </a:r>
            <a:r>
              <a:rPr lang="en-US" altLang="zh-CN" sz="2000" dirty="0"/>
              <a:t>. </a:t>
            </a:r>
          </a:p>
          <a:p>
            <a:endParaRPr lang="en-US" altLang="zh-CN" sz="2000" dirty="0"/>
          </a:p>
          <a:p>
            <a:r>
              <a:rPr lang="en-US" altLang="zh-CN" sz="2000" dirty="0"/>
              <a:t>3. earthquakes with depths </a:t>
            </a:r>
            <a:r>
              <a:rPr lang="en-US" altLang="zh-CN" sz="2000" dirty="0">
                <a:highlight>
                  <a:srgbClr val="FFFF00"/>
                </a:highlight>
              </a:rPr>
              <a:t>up to 600km </a:t>
            </a:r>
            <a:r>
              <a:rPr lang="en-US" altLang="zh-CN" sz="2000" dirty="0"/>
              <a:t>are mostly concentrated </a:t>
            </a:r>
            <a:r>
              <a:rPr lang="en-US" altLang="zh-CN" sz="2000" dirty="0">
                <a:highlight>
                  <a:srgbClr val="FFFF00"/>
                </a:highlight>
              </a:rPr>
              <a:t>in magnitude 5-6</a:t>
            </a:r>
            <a:r>
              <a:rPr lang="en-US" altLang="zh-CN" sz="2000" dirty="0"/>
              <a:t>.</a:t>
            </a:r>
          </a:p>
          <a:p>
            <a:r>
              <a:rPr lang="en-US" altLang="zh-CN" sz="2000" dirty="0"/>
              <a:t> </a:t>
            </a:r>
          </a:p>
          <a:p>
            <a:r>
              <a:rPr lang="en-US" altLang="zh-CN" sz="2000" dirty="0"/>
              <a:t>4. The depth of the source of earthquakes </a:t>
            </a:r>
            <a:r>
              <a:rPr lang="en-US" altLang="zh-CN" sz="2000" dirty="0">
                <a:highlight>
                  <a:srgbClr val="FFFF00"/>
                </a:highlight>
              </a:rPr>
              <a:t>below magnitude 5</a:t>
            </a:r>
            <a:r>
              <a:rPr lang="en-US" altLang="zh-CN" sz="2000" dirty="0"/>
              <a:t> generally does </a:t>
            </a:r>
            <a:r>
              <a:rPr lang="en-US" altLang="zh-CN" sz="2000" dirty="0">
                <a:highlight>
                  <a:srgbClr val="FFFF00"/>
                </a:highlight>
              </a:rPr>
              <a:t>not exceed 150km</a:t>
            </a:r>
            <a:r>
              <a:rPr lang="en-US" altLang="zh-CN" sz="2000" dirty="0"/>
              <a:t>. </a:t>
            </a:r>
          </a:p>
          <a:p>
            <a:endParaRPr lang="en-US" altLang="zh-CN" sz="2000" dirty="0"/>
          </a:p>
          <a:p>
            <a:r>
              <a:rPr lang="en-US" altLang="zh-CN" sz="2000" dirty="0"/>
              <a:t>5. The most frequent earthquakes occurring throughout the year are </a:t>
            </a:r>
            <a:r>
              <a:rPr lang="en-US" altLang="zh-CN" sz="2000" dirty="0">
                <a:highlight>
                  <a:srgbClr val="FFFF00"/>
                </a:highlight>
              </a:rPr>
              <a:t>near magnitude 3.0</a:t>
            </a:r>
            <a:r>
              <a:rPr lang="en-US" altLang="zh-CN" sz="2000" dirty="0"/>
              <a:t>.</a:t>
            </a:r>
          </a:p>
          <a:p>
            <a:endParaRPr lang="en-US" altLang="zh-CN" sz="2000" dirty="0"/>
          </a:p>
          <a:p>
            <a:r>
              <a:rPr lang="en-US" altLang="zh-CN" sz="2000" dirty="0"/>
              <a:t>6. There is no obvious linear relationship between the two, but there is a mutual influence.</a:t>
            </a:r>
          </a:p>
        </p:txBody>
      </p:sp>
    </p:spTree>
    <p:extLst>
      <p:ext uri="{BB962C8B-B14F-4D97-AF65-F5344CB8AC3E}">
        <p14:creationId xmlns:p14="http://schemas.microsoft.com/office/powerpoint/2010/main" val="24782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3.3 Python Visualization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4" name="图片 3">
            <a:extLst>
              <a:ext uri="{FF2B5EF4-FFF2-40B4-BE49-F238E27FC236}">
                <a16:creationId xmlns:a16="http://schemas.microsoft.com/office/drawing/2014/main" id="{A5694F60-289C-419C-AE58-925C902D2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52" y="2224077"/>
            <a:ext cx="3421948" cy="3366755"/>
          </a:xfrm>
          <a:prstGeom prst="rect">
            <a:avLst/>
          </a:prstGeom>
        </p:spPr>
      </p:pic>
      <p:pic>
        <p:nvPicPr>
          <p:cNvPr id="8" name="图片 7">
            <a:extLst>
              <a:ext uri="{FF2B5EF4-FFF2-40B4-BE49-F238E27FC236}">
                <a16:creationId xmlns:a16="http://schemas.microsoft.com/office/drawing/2014/main" id="{CBA75698-3518-4B99-8079-9F60ABAC5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300" y="2138421"/>
            <a:ext cx="3701412" cy="3462096"/>
          </a:xfrm>
          <a:prstGeom prst="rect">
            <a:avLst/>
          </a:prstGeom>
        </p:spPr>
      </p:pic>
      <p:pic>
        <p:nvPicPr>
          <p:cNvPr id="11" name="图片 10">
            <a:extLst>
              <a:ext uri="{FF2B5EF4-FFF2-40B4-BE49-F238E27FC236}">
                <a16:creationId xmlns:a16="http://schemas.microsoft.com/office/drawing/2014/main" id="{14E4C7D0-3D55-4822-A169-692C0EA36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500" y="2138421"/>
            <a:ext cx="3701413" cy="3381923"/>
          </a:xfrm>
          <a:prstGeom prst="rect">
            <a:avLst/>
          </a:prstGeom>
        </p:spPr>
      </p:pic>
      <p:sp>
        <p:nvSpPr>
          <p:cNvPr id="12" name="文本框 11">
            <a:extLst>
              <a:ext uri="{FF2B5EF4-FFF2-40B4-BE49-F238E27FC236}">
                <a16:creationId xmlns:a16="http://schemas.microsoft.com/office/drawing/2014/main" id="{850BCCF2-884A-4C87-A607-D4D55E89753F}"/>
              </a:ext>
            </a:extLst>
          </p:cNvPr>
          <p:cNvSpPr txBox="1"/>
          <p:nvPr/>
        </p:nvSpPr>
        <p:spPr>
          <a:xfrm>
            <a:off x="673100" y="1328938"/>
            <a:ext cx="10175407" cy="369332"/>
          </a:xfrm>
          <a:prstGeom prst="rect">
            <a:avLst/>
          </a:prstGeom>
          <a:noFill/>
        </p:spPr>
        <p:txBody>
          <a:bodyPr wrap="square" rtlCol="0">
            <a:spAutoFit/>
          </a:bodyPr>
          <a:lstStyle/>
          <a:p>
            <a:r>
              <a:rPr lang="en-US" altLang="zh-CN" dirty="0"/>
              <a:t>               Scatter plot                                                  Hex plot                                                           Kdeplot</a:t>
            </a:r>
            <a:endParaRPr lang="zh-CN" altLang="en-US" dirty="0"/>
          </a:p>
        </p:txBody>
      </p:sp>
    </p:spTree>
    <p:extLst>
      <p:ext uri="{BB962C8B-B14F-4D97-AF65-F5344CB8AC3E}">
        <p14:creationId xmlns:p14="http://schemas.microsoft.com/office/powerpoint/2010/main" val="419689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7813207" cy="520784"/>
          </a:xfrm>
          <a:prstGeom prst="rect">
            <a:avLst/>
          </a:prstGeom>
        </p:spPr>
        <p:txBody>
          <a:bodyPr wrap="square" lIns="127000" tIns="63500" rIns="0" bIns="63500" rtlCol="0" anchor="t">
            <a:spAutoFit/>
          </a:bodyPr>
          <a:lstStyle/>
          <a:p>
            <a:pPr latinLnBrk="1">
              <a:lnSpc>
                <a:spcPct val="113400"/>
              </a:lnSpc>
            </a:pPr>
            <a:r>
              <a:rPr lang="en-US" sz="2400" dirty="0">
                <a:solidFill>
                  <a:srgbClr val="FFFFFF"/>
                </a:solidFill>
                <a:latin typeface="Microsoft YaHei"/>
                <a:ea typeface="Microsoft YaHei"/>
              </a:rPr>
              <a:t>3.4 Main part of </a:t>
            </a:r>
            <a:r>
              <a:rPr lang="en-US" altLang="zh-CN" sz="2400" dirty="0">
                <a:solidFill>
                  <a:srgbClr val="FFFFFF"/>
                </a:solidFill>
                <a:latin typeface="Microsoft YaHei"/>
                <a:ea typeface="Microsoft YaHei"/>
              </a:rPr>
              <a:t>2021 Earthquakes Data Analysis</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graphicFrame>
        <p:nvGraphicFramePr>
          <p:cNvPr id="5" name="表格 5">
            <a:extLst>
              <a:ext uri="{FF2B5EF4-FFF2-40B4-BE49-F238E27FC236}">
                <a16:creationId xmlns:a16="http://schemas.microsoft.com/office/drawing/2014/main" id="{75D2FB54-E0AE-4A0A-A2C3-F3BDCBA1923D}"/>
              </a:ext>
            </a:extLst>
          </p:cNvPr>
          <p:cNvGraphicFramePr>
            <a:graphicFrameLocks noGrp="1"/>
          </p:cNvGraphicFramePr>
          <p:nvPr>
            <p:extLst>
              <p:ext uri="{D42A27DB-BD31-4B8C-83A1-F6EECF244321}">
                <p14:modId xmlns:p14="http://schemas.microsoft.com/office/powerpoint/2010/main" val="1884665813"/>
              </p:ext>
            </p:extLst>
          </p:nvPr>
        </p:nvGraphicFramePr>
        <p:xfrm>
          <a:off x="1206500" y="2413000"/>
          <a:ext cx="7704665" cy="2961640"/>
        </p:xfrm>
        <a:graphic>
          <a:graphicData uri="http://schemas.openxmlformats.org/drawingml/2006/table">
            <a:tbl>
              <a:tblPr firstRow="1" bandRow="1">
                <a:tableStyleId>{5C22544A-7EE6-4342-B048-85BDC9FD1C3A}</a:tableStyleId>
              </a:tblPr>
              <a:tblGrid>
                <a:gridCol w="1540933">
                  <a:extLst>
                    <a:ext uri="{9D8B030D-6E8A-4147-A177-3AD203B41FA5}">
                      <a16:colId xmlns:a16="http://schemas.microsoft.com/office/drawing/2014/main" val="3383066201"/>
                    </a:ext>
                  </a:extLst>
                </a:gridCol>
                <a:gridCol w="1540933">
                  <a:extLst>
                    <a:ext uri="{9D8B030D-6E8A-4147-A177-3AD203B41FA5}">
                      <a16:colId xmlns:a16="http://schemas.microsoft.com/office/drawing/2014/main" val="2712463024"/>
                    </a:ext>
                  </a:extLst>
                </a:gridCol>
                <a:gridCol w="1540933">
                  <a:extLst>
                    <a:ext uri="{9D8B030D-6E8A-4147-A177-3AD203B41FA5}">
                      <a16:colId xmlns:a16="http://schemas.microsoft.com/office/drawing/2014/main" val="1727697411"/>
                    </a:ext>
                  </a:extLst>
                </a:gridCol>
                <a:gridCol w="1540933">
                  <a:extLst>
                    <a:ext uri="{9D8B030D-6E8A-4147-A177-3AD203B41FA5}">
                      <a16:colId xmlns:a16="http://schemas.microsoft.com/office/drawing/2014/main" val="558005541"/>
                    </a:ext>
                  </a:extLst>
                </a:gridCol>
                <a:gridCol w="1540933">
                  <a:extLst>
                    <a:ext uri="{9D8B030D-6E8A-4147-A177-3AD203B41FA5}">
                      <a16:colId xmlns:a16="http://schemas.microsoft.com/office/drawing/2014/main" val="1882906776"/>
                    </a:ext>
                  </a:extLst>
                </a:gridCol>
              </a:tblGrid>
              <a:tr h="0">
                <a:tc>
                  <a:txBody>
                    <a:bodyPr/>
                    <a:lstStyle/>
                    <a:p>
                      <a:endParaRPr lang="zh-CN" altLang="en-US" dirty="0"/>
                    </a:p>
                  </a:txBody>
                  <a:tcPr/>
                </a:tc>
                <a:tc>
                  <a:txBody>
                    <a:bodyPr/>
                    <a:lstStyle/>
                    <a:p>
                      <a:r>
                        <a:rPr lang="en-US" altLang="zh-CN" dirty="0"/>
                        <a:t>Magnitude(M)</a:t>
                      </a:r>
                      <a:endParaRPr lang="zh-CN" altLang="en-US" dirty="0"/>
                    </a:p>
                  </a:txBody>
                  <a:tcPr/>
                </a:tc>
                <a:tc>
                  <a:txBody>
                    <a:bodyPr/>
                    <a:lstStyle/>
                    <a:p>
                      <a:r>
                        <a:rPr lang="en-US" altLang="zh-CN" dirty="0"/>
                        <a:t>    Latitude</a:t>
                      </a:r>
                      <a:endParaRPr lang="zh-CN" altLang="en-US" dirty="0"/>
                    </a:p>
                  </a:txBody>
                  <a:tcPr/>
                </a:tc>
                <a:tc>
                  <a:txBody>
                    <a:bodyPr/>
                    <a:lstStyle/>
                    <a:p>
                      <a:r>
                        <a:rPr lang="en-US" altLang="zh-CN" dirty="0"/>
                        <a:t>   Longitude</a:t>
                      </a:r>
                      <a:endParaRPr lang="zh-CN" altLang="en-US" dirty="0"/>
                    </a:p>
                  </a:txBody>
                  <a:tcPr/>
                </a:tc>
                <a:tc>
                  <a:txBody>
                    <a:bodyPr/>
                    <a:lstStyle/>
                    <a:p>
                      <a:r>
                        <a:rPr lang="en-US" altLang="zh-CN" dirty="0"/>
                        <a:t>    Depth(km)</a:t>
                      </a:r>
                      <a:endParaRPr lang="zh-CN" altLang="en-US" dirty="0"/>
                    </a:p>
                  </a:txBody>
                  <a:tcPr/>
                </a:tc>
                <a:extLst>
                  <a:ext uri="{0D108BD9-81ED-4DB2-BD59-A6C34878D82A}">
                    <a16:rowId xmlns:a16="http://schemas.microsoft.com/office/drawing/2014/main" val="1768165356"/>
                  </a:ext>
                </a:extLst>
              </a:tr>
              <a:tr h="370840">
                <a:tc>
                  <a:txBody>
                    <a:bodyPr/>
                    <a:lstStyle/>
                    <a:p>
                      <a:r>
                        <a:rPr lang="en-US" altLang="zh-CN" dirty="0"/>
                        <a:t>count</a:t>
                      </a:r>
                      <a:endParaRPr lang="zh-CN" altLang="en-US" dirty="0"/>
                    </a:p>
                  </a:txBody>
                  <a:tcPr/>
                </a:tc>
                <a:tc>
                  <a:txBody>
                    <a:bodyPr/>
                    <a:lstStyle/>
                    <a:p>
                      <a:r>
                        <a:rPr lang="en-US" altLang="zh-CN" dirty="0"/>
                        <a:t>1186</a:t>
                      </a:r>
                      <a:endParaRPr lang="zh-CN" altLang="en-US" dirty="0"/>
                    </a:p>
                  </a:txBody>
                  <a:tcPr/>
                </a:tc>
                <a:tc>
                  <a:txBody>
                    <a:bodyPr/>
                    <a:lstStyle/>
                    <a:p>
                      <a:r>
                        <a:rPr lang="en-US" altLang="zh-CN" dirty="0"/>
                        <a:t>1186</a:t>
                      </a:r>
                      <a:endParaRPr lang="zh-CN" altLang="en-US" dirty="0"/>
                    </a:p>
                  </a:txBody>
                  <a:tcPr/>
                </a:tc>
                <a:tc>
                  <a:txBody>
                    <a:bodyPr/>
                    <a:lstStyle/>
                    <a:p>
                      <a:r>
                        <a:rPr lang="en-US" altLang="zh-CN" dirty="0"/>
                        <a:t>1186</a:t>
                      </a:r>
                      <a:endParaRPr lang="zh-CN" altLang="en-US" dirty="0"/>
                    </a:p>
                  </a:txBody>
                  <a:tcPr/>
                </a:tc>
                <a:tc>
                  <a:txBody>
                    <a:bodyPr/>
                    <a:lstStyle/>
                    <a:p>
                      <a:r>
                        <a:rPr lang="en-US" altLang="zh-CN" dirty="0"/>
                        <a:t>1186</a:t>
                      </a:r>
                      <a:endParaRPr lang="zh-CN" altLang="en-US" dirty="0"/>
                    </a:p>
                  </a:txBody>
                  <a:tcPr/>
                </a:tc>
                <a:extLst>
                  <a:ext uri="{0D108BD9-81ED-4DB2-BD59-A6C34878D82A}">
                    <a16:rowId xmlns:a16="http://schemas.microsoft.com/office/drawing/2014/main" val="2375848705"/>
                  </a:ext>
                </a:extLst>
              </a:tr>
              <a:tr h="370840">
                <a:tc>
                  <a:txBody>
                    <a:bodyPr/>
                    <a:lstStyle/>
                    <a:p>
                      <a:r>
                        <a:rPr lang="en-US" altLang="zh-CN" dirty="0"/>
                        <a:t>mean</a:t>
                      </a:r>
                      <a:endParaRPr lang="zh-CN" altLang="en-US" dirty="0"/>
                    </a:p>
                  </a:txBody>
                  <a:tcPr/>
                </a:tc>
                <a:tc>
                  <a:txBody>
                    <a:bodyPr/>
                    <a:lstStyle/>
                    <a:p>
                      <a:r>
                        <a:rPr lang="en-US" altLang="zh-CN" dirty="0"/>
                        <a:t>4.308263</a:t>
                      </a:r>
                      <a:endParaRPr lang="zh-CN" altLang="en-US" dirty="0"/>
                    </a:p>
                  </a:txBody>
                  <a:tcPr/>
                </a:tc>
                <a:tc>
                  <a:txBody>
                    <a:bodyPr/>
                    <a:lstStyle/>
                    <a:p>
                      <a:r>
                        <a:rPr lang="en-US" altLang="zh-CN" dirty="0"/>
                        <a:t>21.990658</a:t>
                      </a:r>
                      <a:endParaRPr lang="zh-CN" altLang="en-US" dirty="0"/>
                    </a:p>
                  </a:txBody>
                  <a:tcPr/>
                </a:tc>
                <a:tc>
                  <a:txBody>
                    <a:bodyPr/>
                    <a:lstStyle/>
                    <a:p>
                      <a:r>
                        <a:rPr lang="en-US" altLang="zh-CN" dirty="0"/>
                        <a:t>75.578938</a:t>
                      </a:r>
                      <a:endParaRPr lang="zh-CN" altLang="en-US" dirty="0"/>
                    </a:p>
                  </a:txBody>
                  <a:tcPr/>
                </a:tc>
                <a:tc>
                  <a:txBody>
                    <a:bodyPr/>
                    <a:lstStyle/>
                    <a:p>
                      <a:r>
                        <a:rPr lang="en-US" altLang="zh-CN" dirty="0"/>
                        <a:t>35.363406</a:t>
                      </a:r>
                      <a:endParaRPr lang="zh-CN" altLang="en-US" dirty="0"/>
                    </a:p>
                  </a:txBody>
                  <a:tcPr/>
                </a:tc>
                <a:extLst>
                  <a:ext uri="{0D108BD9-81ED-4DB2-BD59-A6C34878D82A}">
                    <a16:rowId xmlns:a16="http://schemas.microsoft.com/office/drawing/2014/main" val="4131055123"/>
                  </a:ext>
                </a:extLst>
              </a:tr>
              <a:tr h="370840">
                <a:tc>
                  <a:txBody>
                    <a:bodyPr/>
                    <a:lstStyle/>
                    <a:p>
                      <a:r>
                        <a:rPr lang="en-US" altLang="zh-CN" dirty="0"/>
                        <a:t>std</a:t>
                      </a:r>
                      <a:endParaRPr lang="zh-CN" altLang="en-US" dirty="0"/>
                    </a:p>
                  </a:txBody>
                  <a:tcPr/>
                </a:tc>
                <a:tc>
                  <a:txBody>
                    <a:bodyPr/>
                    <a:lstStyle/>
                    <a:p>
                      <a:r>
                        <a:rPr lang="en-US" altLang="zh-CN" dirty="0"/>
                        <a:t>1.271299</a:t>
                      </a:r>
                      <a:endParaRPr lang="zh-CN" altLang="en-US" dirty="0"/>
                    </a:p>
                  </a:txBody>
                  <a:tcPr/>
                </a:tc>
                <a:tc>
                  <a:txBody>
                    <a:bodyPr/>
                    <a:lstStyle/>
                    <a:p>
                      <a:r>
                        <a:rPr lang="en-US" altLang="zh-CN" dirty="0"/>
                        <a:t>24.354753</a:t>
                      </a:r>
                      <a:endParaRPr lang="zh-CN" altLang="en-US" dirty="0"/>
                    </a:p>
                  </a:txBody>
                  <a:tcPr/>
                </a:tc>
                <a:tc>
                  <a:txBody>
                    <a:bodyPr/>
                    <a:lstStyle/>
                    <a:p>
                      <a:r>
                        <a:rPr lang="en-US" altLang="zh-CN" dirty="0"/>
                        <a:t>80.377949</a:t>
                      </a:r>
                      <a:endParaRPr lang="zh-CN" altLang="en-US" dirty="0"/>
                    </a:p>
                  </a:txBody>
                  <a:tcPr/>
                </a:tc>
                <a:tc>
                  <a:txBody>
                    <a:bodyPr/>
                    <a:lstStyle/>
                    <a:p>
                      <a:r>
                        <a:rPr lang="en-US" altLang="zh-CN" dirty="0"/>
                        <a:t>86.572057</a:t>
                      </a:r>
                      <a:endParaRPr lang="zh-CN" altLang="en-US" dirty="0"/>
                    </a:p>
                  </a:txBody>
                  <a:tcPr/>
                </a:tc>
                <a:extLst>
                  <a:ext uri="{0D108BD9-81ED-4DB2-BD59-A6C34878D82A}">
                    <a16:rowId xmlns:a16="http://schemas.microsoft.com/office/drawing/2014/main" val="1738599530"/>
                  </a:ext>
                </a:extLst>
              </a:tr>
              <a:tr h="370840">
                <a:tc>
                  <a:txBody>
                    <a:bodyPr/>
                    <a:lstStyle/>
                    <a:p>
                      <a:r>
                        <a:rPr lang="en-US" altLang="zh-CN" dirty="0"/>
                        <a:t>min</a:t>
                      </a:r>
                      <a:endParaRPr lang="zh-CN" altLang="en-US" dirty="0"/>
                    </a:p>
                  </a:txBody>
                  <a:tcPr/>
                </a:tc>
                <a:tc>
                  <a:txBody>
                    <a:bodyPr/>
                    <a:lstStyle/>
                    <a:p>
                      <a:r>
                        <a:rPr lang="en-US" altLang="zh-CN" dirty="0"/>
                        <a:t>1.1</a:t>
                      </a:r>
                      <a:endParaRPr lang="zh-CN" altLang="en-US" dirty="0"/>
                    </a:p>
                  </a:txBody>
                  <a:tcPr/>
                </a:tc>
                <a:tc>
                  <a:txBody>
                    <a:bodyPr/>
                    <a:lstStyle/>
                    <a:p>
                      <a:r>
                        <a:rPr lang="en-US" altLang="zh-CN" dirty="0"/>
                        <a:t>-61.7</a:t>
                      </a:r>
                      <a:endParaRPr lang="zh-CN" altLang="en-US" dirty="0"/>
                    </a:p>
                  </a:txBody>
                  <a:tcPr/>
                </a:tc>
                <a:tc>
                  <a:txBody>
                    <a:bodyPr/>
                    <a:lstStyle/>
                    <a:p>
                      <a:r>
                        <a:rPr lang="en-US" altLang="zh-CN" dirty="0"/>
                        <a:t>-179.74</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651857912"/>
                  </a:ext>
                </a:extLst>
              </a:tr>
              <a:tr h="370840">
                <a:tc>
                  <a:txBody>
                    <a:bodyPr/>
                    <a:lstStyle/>
                    <a:p>
                      <a:r>
                        <a:rPr lang="en-US" altLang="zh-CN" dirty="0"/>
                        <a:t>max</a:t>
                      </a:r>
                      <a:endParaRPr lang="zh-CN" altLang="en-US" dirty="0"/>
                    </a:p>
                  </a:txBody>
                  <a:tcPr/>
                </a:tc>
                <a:tc>
                  <a:txBody>
                    <a:bodyPr/>
                    <a:lstStyle/>
                    <a:p>
                      <a:r>
                        <a:rPr lang="en-US" altLang="zh-CN" dirty="0"/>
                        <a:t>8.1</a:t>
                      </a:r>
                      <a:endParaRPr lang="zh-CN" altLang="en-US" dirty="0"/>
                    </a:p>
                  </a:txBody>
                  <a:tcPr/>
                </a:tc>
                <a:tc>
                  <a:txBody>
                    <a:bodyPr/>
                    <a:lstStyle/>
                    <a:p>
                      <a:r>
                        <a:rPr lang="en-US" altLang="zh-CN" dirty="0"/>
                        <a:t>63.2</a:t>
                      </a:r>
                      <a:endParaRPr lang="zh-CN" altLang="en-US" dirty="0"/>
                    </a:p>
                  </a:txBody>
                  <a:tcPr/>
                </a:tc>
                <a:tc>
                  <a:txBody>
                    <a:bodyPr/>
                    <a:lstStyle/>
                    <a:p>
                      <a:r>
                        <a:rPr lang="en-US" altLang="zh-CN" dirty="0"/>
                        <a:t>179.71</a:t>
                      </a:r>
                      <a:endParaRPr lang="zh-CN" altLang="en-US" dirty="0"/>
                    </a:p>
                  </a:txBody>
                  <a:tcPr/>
                </a:tc>
                <a:tc>
                  <a:txBody>
                    <a:bodyPr/>
                    <a:lstStyle/>
                    <a:p>
                      <a:r>
                        <a:rPr lang="en-US" altLang="zh-CN" dirty="0"/>
                        <a:t>600</a:t>
                      </a:r>
                      <a:endParaRPr lang="zh-CN" altLang="en-US" dirty="0"/>
                    </a:p>
                  </a:txBody>
                  <a:tcPr/>
                </a:tc>
                <a:extLst>
                  <a:ext uri="{0D108BD9-81ED-4DB2-BD59-A6C34878D82A}">
                    <a16:rowId xmlns:a16="http://schemas.microsoft.com/office/drawing/2014/main" val="461062073"/>
                  </a:ext>
                </a:extLst>
              </a:tr>
              <a:tr h="370840">
                <a:tc>
                  <a:txBody>
                    <a:bodyPr/>
                    <a:lstStyle/>
                    <a:p>
                      <a:r>
                        <a:rPr lang="en-US" altLang="zh-CN" dirty="0"/>
                        <a:t>Var</a:t>
                      </a:r>
                      <a:endParaRPr lang="zh-CN" altLang="en-US" dirty="0"/>
                    </a:p>
                  </a:txBody>
                  <a:tcPr/>
                </a:tc>
                <a:tc>
                  <a:txBody>
                    <a:bodyPr/>
                    <a:lstStyle/>
                    <a:p>
                      <a:r>
                        <a:rPr lang="en-US" altLang="zh-CN" dirty="0"/>
                        <a:t>1.6148</a:t>
                      </a:r>
                      <a:endParaRPr lang="zh-CN" altLang="en-US" dirty="0"/>
                    </a:p>
                  </a:txBody>
                  <a:tcPr/>
                </a:tc>
                <a:tc>
                  <a:txBody>
                    <a:bodyPr/>
                    <a:lstStyle/>
                    <a:p>
                      <a:r>
                        <a:rPr lang="en-US" altLang="zh-CN" dirty="0"/>
                        <a:t>           \</a:t>
                      </a:r>
                      <a:endParaRPr lang="zh-CN" altLang="en-US" dirty="0"/>
                    </a:p>
                  </a:txBody>
                  <a:tcPr/>
                </a:tc>
                <a:tc>
                  <a:txBody>
                    <a:bodyPr/>
                    <a:lstStyle/>
                    <a:p>
                      <a:r>
                        <a:rPr lang="en-US" altLang="zh-CN" dirty="0"/>
                        <a:t>           \</a:t>
                      </a:r>
                      <a:endParaRPr lang="zh-CN" altLang="en-US" dirty="0"/>
                    </a:p>
                  </a:txBody>
                  <a:tcPr/>
                </a:tc>
                <a:tc>
                  <a:txBody>
                    <a:bodyPr/>
                    <a:lstStyle/>
                    <a:p>
                      <a:r>
                        <a:rPr lang="en-US" altLang="zh-CN" dirty="0"/>
                        <a:t>7488.4</a:t>
                      </a:r>
                      <a:endParaRPr lang="zh-CN" altLang="en-US" dirty="0"/>
                    </a:p>
                  </a:txBody>
                  <a:tcPr/>
                </a:tc>
                <a:extLst>
                  <a:ext uri="{0D108BD9-81ED-4DB2-BD59-A6C34878D82A}">
                    <a16:rowId xmlns:a16="http://schemas.microsoft.com/office/drawing/2014/main" val="2770925061"/>
                  </a:ext>
                </a:extLst>
              </a:tr>
              <a:tr h="370840">
                <a:tc>
                  <a:txBody>
                    <a:bodyPr/>
                    <a:lstStyle/>
                    <a:p>
                      <a:r>
                        <a:rPr lang="en-US" altLang="zh-CN" dirty="0"/>
                        <a:t>median</a:t>
                      </a:r>
                      <a:endParaRPr lang="zh-CN" altLang="en-US" dirty="0"/>
                    </a:p>
                  </a:txBody>
                  <a:tcPr/>
                </a:tc>
                <a:tc>
                  <a:txBody>
                    <a:bodyPr/>
                    <a:lstStyle/>
                    <a:p>
                      <a:r>
                        <a:rPr lang="en-US" altLang="zh-CN" dirty="0"/>
                        <a:t>4</a:t>
                      </a:r>
                      <a:endParaRPr lang="zh-CN" altLang="en-US" dirty="0"/>
                    </a:p>
                  </a:txBody>
                  <a:tcPr/>
                </a:tc>
                <a:tc>
                  <a:txBody>
                    <a:bodyPr/>
                    <a:lstStyle/>
                    <a:p>
                      <a:r>
                        <a:rPr lang="en-US" altLang="zh-CN" dirty="0"/>
                        <a:t>           \</a:t>
                      </a:r>
                      <a:endParaRPr lang="zh-CN" altLang="en-US" dirty="0"/>
                    </a:p>
                  </a:txBody>
                  <a:tcPr/>
                </a:tc>
                <a:tc>
                  <a:txBody>
                    <a:bodyPr/>
                    <a:lstStyle/>
                    <a:p>
                      <a:r>
                        <a:rPr lang="en-US" altLang="zh-CN" dirty="0"/>
                        <a:t>           \</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3346916861"/>
                  </a:ext>
                </a:extLst>
              </a:tr>
            </a:tbl>
          </a:graphicData>
        </a:graphic>
      </p:graphicFrame>
    </p:spTree>
    <p:extLst>
      <p:ext uri="{BB962C8B-B14F-4D97-AF65-F5344CB8AC3E}">
        <p14:creationId xmlns:p14="http://schemas.microsoft.com/office/powerpoint/2010/main" val="241966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reeform 1"/>
          <p:cNvSpPr/>
          <p:nvPr/>
        </p:nvSpPr>
        <p:spPr>
          <a:xfrm>
            <a:off x="-5792" y="5841137"/>
            <a:ext cx="11570822" cy="356752"/>
          </a:xfrm>
          <a:custGeom>
            <a:avLst/>
            <a:gdLst/>
            <a:ahLst/>
            <a:cxnLst/>
            <a:rect l="l" t="t" r="r" b="b"/>
            <a:pathLst>
              <a:path w="11570822" h="356752">
                <a:moveTo>
                  <a:pt x="11570823" y="356752"/>
                </a:moveTo>
                <a:lnTo>
                  <a:pt x="0" y="356752"/>
                </a:lnTo>
                <a:lnTo>
                  <a:pt x="0" y="0"/>
                </a:lnTo>
                <a:lnTo>
                  <a:pt x="11570823" y="0"/>
                </a:lnTo>
                <a:lnTo>
                  <a:pt x="11570823" y="356752"/>
                </a:lnTo>
                <a:close/>
              </a:path>
            </a:pathLst>
          </a:custGeom>
          <a:solidFill>
            <a:srgbClr val="44546A"/>
          </a:solidFill>
        </p:spPr>
      </p:sp>
      <p:sp>
        <p:nvSpPr>
          <p:cNvPr id="111" name="Freeform 2"/>
          <p:cNvSpPr/>
          <p:nvPr/>
        </p:nvSpPr>
        <p:spPr>
          <a:xfrm>
            <a:off x="-14729" y="0"/>
            <a:ext cx="11570822" cy="6027335"/>
          </a:xfrm>
          <a:custGeom>
            <a:avLst/>
            <a:gdLst/>
            <a:ahLst/>
            <a:cxnLst/>
            <a:rect l="l" t="t" r="r" b="b"/>
            <a:pathLst>
              <a:path w="11570822" h="6027335">
                <a:moveTo>
                  <a:pt x="11570823" y="6027335"/>
                </a:moveTo>
                <a:lnTo>
                  <a:pt x="0" y="6027335"/>
                </a:lnTo>
                <a:lnTo>
                  <a:pt x="0" y="0"/>
                </a:lnTo>
                <a:lnTo>
                  <a:pt x="11570823" y="0"/>
                </a:lnTo>
                <a:lnTo>
                  <a:pt x="11570823" y="6027335"/>
                </a:lnTo>
                <a:close/>
              </a:path>
            </a:pathLst>
          </a:custGeom>
          <a:solidFill>
            <a:srgbClr val="16294C"/>
          </a:solidFill>
        </p:spPr>
      </p:sp>
      <p:grpSp>
        <p:nvGrpSpPr>
          <p:cNvPr id="112" name="Group 3"/>
          <p:cNvGrpSpPr/>
          <p:nvPr/>
        </p:nvGrpSpPr>
        <p:grpSpPr>
          <a:xfrm>
            <a:off x="215900" y="2051105"/>
            <a:ext cx="10820400" cy="1763816"/>
            <a:chOff x="2931830" y="2051105"/>
            <a:chExt cx="7233162" cy="1763816"/>
          </a:xfrm>
        </p:grpSpPr>
        <p:sp>
          <p:nvSpPr>
            <p:cNvPr id="113" name="TextBox 112"/>
            <p:cNvSpPr txBox="1"/>
            <p:nvPr/>
          </p:nvSpPr>
          <p:spPr>
            <a:xfrm>
              <a:off x="4867465" y="2528403"/>
              <a:ext cx="5297527" cy="750019"/>
            </a:xfrm>
            <a:prstGeom prst="rect">
              <a:avLst/>
            </a:prstGeom>
          </p:spPr>
          <p:txBody>
            <a:bodyPr wrap="square" lIns="127000" tIns="47437" rIns="0" bIns="47437" rtlCol="0" anchor="t">
              <a:spAutoFit/>
            </a:bodyPr>
            <a:lstStyle/>
            <a:p>
              <a:pPr algn="l" latinLnBrk="1">
                <a:lnSpc>
                  <a:spcPct val="113400"/>
                </a:lnSpc>
              </a:pPr>
              <a:r>
                <a:rPr lang="en-US" altLang="zh-CN" sz="4000" b="1" dirty="0">
                  <a:solidFill>
                    <a:srgbClr val="FFFFFF"/>
                  </a:solidFill>
                  <a:latin typeface="Microsoft YaHei"/>
                  <a:ea typeface="Microsoft YaHei"/>
                </a:rPr>
                <a:t>Earthquake Prediction Models</a:t>
              </a:r>
              <a:endParaRPr lang="en-US" sz="1100" dirty="0"/>
            </a:p>
          </p:txBody>
        </p:sp>
        <p:sp>
          <p:nvSpPr>
            <p:cNvPr id="114" name="TextBox 113"/>
            <p:cNvSpPr txBox="1"/>
            <p:nvPr/>
          </p:nvSpPr>
          <p:spPr>
            <a:xfrm>
              <a:off x="2931830" y="2051105"/>
              <a:ext cx="2502368" cy="1763816"/>
            </a:xfrm>
            <a:prstGeom prst="rect">
              <a:avLst/>
            </a:prstGeom>
          </p:spPr>
          <p:txBody>
            <a:bodyPr lIns="0" tIns="63500" rIns="0" bIns="63500" rtlCol="0" anchor="t">
              <a:spAutoFit/>
            </a:bodyPr>
            <a:lstStyle/>
            <a:p>
              <a:pPr algn="ctr" latinLnBrk="1">
                <a:lnSpc>
                  <a:spcPct val="113400"/>
                </a:lnSpc>
              </a:pPr>
              <a:r>
                <a:rPr lang="en-US" sz="10000" b="1" dirty="0">
                  <a:solidFill>
                    <a:srgbClr val="FFFFFF"/>
                  </a:solidFill>
                  <a:latin typeface="Microsoft YaHei"/>
                  <a:ea typeface="Microsoft YaHei"/>
                </a:rPr>
                <a:t>04</a:t>
              </a:r>
              <a:endParaRPr lang="en-US" sz="1100" dirty="0"/>
            </a:p>
          </p:txBody>
        </p:sp>
        <p:sp>
          <p:nvSpPr>
            <p:cNvPr id="115" name="TextBox 114"/>
            <p:cNvSpPr txBox="1"/>
            <p:nvPr/>
          </p:nvSpPr>
          <p:spPr>
            <a:xfrm>
              <a:off x="4933011" y="3003126"/>
              <a:ext cx="3686762" cy="308995"/>
            </a:xfrm>
            <a:prstGeom prst="rect">
              <a:avLst/>
            </a:prstGeom>
          </p:spPr>
          <p:txBody>
            <a:bodyPr lIns="127000" tIns="63500" rIns="0" bIns="63500" rtlCol="0" anchor="t">
              <a:spAutoFit/>
            </a:bodyPr>
            <a:lstStyle/>
            <a:p>
              <a:pPr algn="l" latinLnBrk="1">
                <a:lnSpc>
                  <a:spcPct val="113400"/>
                </a:lnSpc>
              </a:pPr>
              <a:endParaRPr lang="en-US" sz="1100" dirty="0"/>
            </a:p>
          </p:txBody>
        </p:sp>
      </p:grpSp>
    </p:spTree>
    <p:extLst>
      <p:ext uri="{BB962C8B-B14F-4D97-AF65-F5344CB8AC3E}">
        <p14:creationId xmlns:p14="http://schemas.microsoft.com/office/powerpoint/2010/main" val="320163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1000"/>
                                        <p:tgtEl>
                                          <p:spTgt spid="1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Freeform 1"/>
          <p:cNvSpPr/>
          <p:nvPr/>
        </p:nvSpPr>
        <p:spPr>
          <a:xfrm>
            <a:off x="-5792" y="5841137"/>
            <a:ext cx="11570822" cy="356752"/>
          </a:xfrm>
          <a:custGeom>
            <a:avLst/>
            <a:gdLst/>
            <a:ahLst/>
            <a:cxnLst/>
            <a:rect l="l" t="t" r="r" b="b"/>
            <a:pathLst>
              <a:path w="11570822" h="356752">
                <a:moveTo>
                  <a:pt x="11570823" y="356752"/>
                </a:moveTo>
                <a:lnTo>
                  <a:pt x="0" y="356752"/>
                </a:lnTo>
                <a:lnTo>
                  <a:pt x="0" y="0"/>
                </a:lnTo>
                <a:lnTo>
                  <a:pt x="11570823" y="0"/>
                </a:lnTo>
                <a:lnTo>
                  <a:pt x="11570823" y="356752"/>
                </a:lnTo>
                <a:close/>
              </a:path>
            </a:pathLst>
          </a:custGeom>
          <a:solidFill>
            <a:srgbClr val="44546A"/>
          </a:solidFill>
        </p:spPr>
      </p:sp>
      <p:sp>
        <p:nvSpPr>
          <p:cNvPr id="19" name="Freeform 2"/>
          <p:cNvSpPr/>
          <p:nvPr/>
        </p:nvSpPr>
        <p:spPr>
          <a:xfrm>
            <a:off x="-5792" y="-17151"/>
            <a:ext cx="11570822" cy="6027335"/>
          </a:xfrm>
          <a:custGeom>
            <a:avLst/>
            <a:gdLst/>
            <a:ahLst/>
            <a:cxnLst/>
            <a:rect l="l" t="t" r="r" b="b"/>
            <a:pathLst>
              <a:path w="11570822" h="6027335">
                <a:moveTo>
                  <a:pt x="11570823" y="6027335"/>
                </a:moveTo>
                <a:lnTo>
                  <a:pt x="0" y="6027335"/>
                </a:lnTo>
                <a:lnTo>
                  <a:pt x="0" y="0"/>
                </a:lnTo>
                <a:lnTo>
                  <a:pt x="11570823" y="0"/>
                </a:lnTo>
                <a:lnTo>
                  <a:pt x="11570823" y="6027335"/>
                </a:lnTo>
                <a:close/>
              </a:path>
            </a:pathLst>
          </a:custGeom>
          <a:solidFill>
            <a:srgbClr val="16294C"/>
          </a:solidFill>
        </p:spPr>
      </p:sp>
      <p:sp>
        <p:nvSpPr>
          <p:cNvPr id="20" name="TextBox 3"/>
          <p:cNvSpPr txBox="1"/>
          <p:nvPr/>
        </p:nvSpPr>
        <p:spPr>
          <a:xfrm>
            <a:off x="-384261" y="2387061"/>
            <a:ext cx="5919425" cy="847924"/>
          </a:xfrm>
          <a:prstGeom prst="rect">
            <a:avLst/>
          </a:prstGeom>
        </p:spPr>
        <p:txBody>
          <a:bodyPr wrap="square" lIns="0" tIns="63500" rIns="0" bIns="63500" rtlCol="0" anchor="t">
            <a:spAutoFit/>
          </a:bodyPr>
          <a:lstStyle/>
          <a:p>
            <a:pPr algn="ctr" latinLnBrk="1">
              <a:lnSpc>
                <a:spcPct val="113400"/>
              </a:lnSpc>
            </a:pPr>
            <a:r>
              <a:rPr lang="en-US" sz="4400" b="1" dirty="0">
                <a:solidFill>
                  <a:srgbClr val="FFFFFF"/>
                </a:solidFill>
                <a:latin typeface="Microsoft YaHei"/>
                <a:ea typeface="Microsoft YaHei"/>
              </a:rPr>
              <a:t>CONTENTS</a:t>
            </a:r>
            <a:endParaRPr lang="en-US" sz="4400" dirty="0"/>
          </a:p>
        </p:txBody>
      </p:sp>
      <p:grpSp>
        <p:nvGrpSpPr>
          <p:cNvPr id="22" name="Group 5"/>
          <p:cNvGrpSpPr/>
          <p:nvPr/>
        </p:nvGrpSpPr>
        <p:grpSpPr>
          <a:xfrm>
            <a:off x="5262626" y="821490"/>
            <a:ext cx="5164073" cy="754852"/>
            <a:chOff x="5262626" y="821490"/>
            <a:chExt cx="5164073" cy="754852"/>
          </a:xfrm>
        </p:grpSpPr>
        <p:sp>
          <p:nvSpPr>
            <p:cNvPr id="23" name="Freeform 22"/>
            <p:cNvSpPr/>
            <p:nvPr/>
          </p:nvSpPr>
          <p:spPr>
            <a:xfrm>
              <a:off x="5342579" y="890021"/>
              <a:ext cx="644756" cy="644756"/>
            </a:xfrm>
            <a:custGeom>
              <a:avLst/>
              <a:gdLst/>
              <a:ahLst/>
              <a:cxnLst/>
              <a:rect l="l" t="t" r="r" b="b"/>
              <a:pathLst>
                <a:path w="644756" h="644756">
                  <a:moveTo>
                    <a:pt x="644756" y="322378"/>
                  </a:moveTo>
                  <a:cubicBezTo>
                    <a:pt x="644756" y="500424"/>
                    <a:pt x="500424" y="644756"/>
                    <a:pt x="322378" y="644756"/>
                  </a:cubicBezTo>
                  <a:cubicBezTo>
                    <a:pt x="144332" y="644756"/>
                    <a:pt x="0" y="500424"/>
                    <a:pt x="0" y="322378"/>
                  </a:cubicBezTo>
                  <a:cubicBezTo>
                    <a:pt x="0" y="144332"/>
                    <a:pt x="144332" y="0"/>
                    <a:pt x="322378" y="0"/>
                  </a:cubicBezTo>
                  <a:cubicBezTo>
                    <a:pt x="500424" y="0"/>
                    <a:pt x="644756" y="144332"/>
                    <a:pt x="644756" y="322378"/>
                  </a:cubicBezTo>
                  <a:close/>
                </a:path>
              </a:pathLst>
            </a:custGeom>
            <a:solidFill>
              <a:srgbClr val="FFFFFF"/>
            </a:solidFill>
          </p:spPr>
        </p:sp>
        <p:sp>
          <p:nvSpPr>
            <p:cNvPr id="24" name="Freeform 23"/>
            <p:cNvSpPr/>
            <p:nvPr/>
          </p:nvSpPr>
          <p:spPr>
            <a:xfrm>
              <a:off x="5369402" y="916844"/>
              <a:ext cx="587992" cy="587992"/>
            </a:xfrm>
            <a:custGeom>
              <a:avLst/>
              <a:gdLst/>
              <a:ahLst/>
              <a:cxnLst/>
              <a:rect l="l" t="t" r="r" b="b"/>
              <a:pathLst>
                <a:path w="587992" h="587992">
                  <a:moveTo>
                    <a:pt x="587992" y="293995"/>
                  </a:moveTo>
                  <a:cubicBezTo>
                    <a:pt x="587992" y="456366"/>
                    <a:pt x="456367" y="587991"/>
                    <a:pt x="293996" y="587991"/>
                  </a:cubicBezTo>
                  <a:cubicBezTo>
                    <a:pt x="131625" y="587991"/>
                    <a:pt x="0" y="456366"/>
                    <a:pt x="0" y="293995"/>
                  </a:cubicBezTo>
                  <a:cubicBezTo>
                    <a:pt x="0" y="131624"/>
                    <a:pt x="131625" y="0"/>
                    <a:pt x="293996" y="0"/>
                  </a:cubicBezTo>
                  <a:cubicBezTo>
                    <a:pt x="456367" y="0"/>
                    <a:pt x="587992" y="131624"/>
                    <a:pt x="587992" y="293995"/>
                  </a:cubicBezTo>
                  <a:close/>
                </a:path>
              </a:pathLst>
            </a:custGeom>
            <a:solidFill>
              <a:srgbClr val="44546A"/>
            </a:solidFill>
          </p:spPr>
        </p:sp>
        <p:sp>
          <p:nvSpPr>
            <p:cNvPr id="25" name="TextBox 24"/>
            <p:cNvSpPr txBox="1"/>
            <p:nvPr/>
          </p:nvSpPr>
          <p:spPr>
            <a:xfrm>
              <a:off x="5262626" y="897948"/>
              <a:ext cx="801470" cy="622300"/>
            </a:xfrm>
            <a:prstGeom prst="rect">
              <a:avLst/>
            </a:prstGeom>
          </p:spPr>
          <p:txBody>
            <a:bodyPr lIns="0" tIns="63500" rIns="0" bIns="63500" rtlCol="0" anchor="t">
              <a:spAutoFit/>
            </a:bodyPr>
            <a:lstStyle/>
            <a:p>
              <a:pPr algn="ctr" latinLnBrk="1">
                <a:lnSpc>
                  <a:spcPct val="113400"/>
                </a:lnSpc>
              </a:pPr>
              <a:r>
                <a:rPr lang="en-US" sz="2800" b="1">
                  <a:solidFill>
                    <a:srgbClr val="FFFFFF"/>
                  </a:solidFill>
                  <a:latin typeface="Microsoft YaHei"/>
                  <a:ea typeface="Microsoft YaHei"/>
                </a:rPr>
                <a:t>1</a:t>
              </a:r>
              <a:endParaRPr lang="en-US" sz="1100"/>
            </a:p>
          </p:txBody>
        </p:sp>
        <p:sp>
          <p:nvSpPr>
            <p:cNvPr id="26" name="TextBox 25"/>
            <p:cNvSpPr txBox="1"/>
            <p:nvPr/>
          </p:nvSpPr>
          <p:spPr>
            <a:xfrm>
              <a:off x="6068564" y="821490"/>
              <a:ext cx="3810000" cy="455381"/>
            </a:xfrm>
            <a:prstGeom prst="rect">
              <a:avLst/>
            </a:prstGeom>
          </p:spPr>
          <p:txBody>
            <a:bodyPr lIns="127000" tIns="63500" rIns="0" bIns="63500" rtlCol="0" anchor="t">
              <a:spAutoFit/>
            </a:bodyPr>
            <a:lstStyle/>
            <a:p>
              <a:pPr algn="l" latinLnBrk="1">
                <a:lnSpc>
                  <a:spcPct val="113400"/>
                </a:lnSpc>
              </a:pPr>
              <a:r>
                <a:rPr lang="en-US" sz="2000" dirty="0">
                  <a:solidFill>
                    <a:srgbClr val="FFFFFF"/>
                  </a:solidFill>
                  <a:latin typeface="Microsoft YaHei"/>
                  <a:ea typeface="Microsoft YaHei"/>
                </a:rPr>
                <a:t>Background</a:t>
              </a:r>
              <a:endParaRPr lang="en-US" sz="1100" dirty="0"/>
            </a:p>
          </p:txBody>
        </p:sp>
        <p:sp>
          <p:nvSpPr>
            <p:cNvPr id="27" name="TextBox 26"/>
            <p:cNvSpPr txBox="1"/>
            <p:nvPr/>
          </p:nvSpPr>
          <p:spPr>
            <a:xfrm>
              <a:off x="6069288" y="1251830"/>
              <a:ext cx="4357411" cy="324512"/>
            </a:xfrm>
            <a:prstGeom prst="rect">
              <a:avLst/>
            </a:prstGeom>
          </p:spPr>
          <p:txBody>
            <a:bodyPr wrap="square" lIns="127000" tIns="63500" rIns="0" bIns="63500" rtlCol="0" anchor="t">
              <a:spAutoFit/>
            </a:bodyPr>
            <a:lstStyle/>
            <a:p>
              <a:pPr algn="l" latinLnBrk="1">
                <a:lnSpc>
                  <a:spcPct val="113400"/>
                </a:lnSpc>
              </a:pPr>
              <a:r>
                <a:rPr lang="en-US" sz="1200" dirty="0">
                  <a:solidFill>
                    <a:srgbClr val="FFFFFF"/>
                  </a:solidFill>
                  <a:latin typeface="Microsoft YaHei"/>
                  <a:ea typeface="Microsoft YaHei"/>
                </a:rPr>
                <a:t>Current Situation, Relevant work in recent years</a:t>
              </a:r>
              <a:endParaRPr lang="en-US" sz="1100" dirty="0"/>
            </a:p>
          </p:txBody>
        </p:sp>
      </p:grpSp>
      <p:grpSp>
        <p:nvGrpSpPr>
          <p:cNvPr id="28" name="Group 6"/>
          <p:cNvGrpSpPr/>
          <p:nvPr/>
        </p:nvGrpSpPr>
        <p:grpSpPr>
          <a:xfrm>
            <a:off x="5262626" y="1709818"/>
            <a:ext cx="4840729" cy="754852"/>
            <a:chOff x="5262626" y="1709818"/>
            <a:chExt cx="4840729" cy="754852"/>
          </a:xfrm>
        </p:grpSpPr>
        <p:sp>
          <p:nvSpPr>
            <p:cNvPr id="29" name="Freeform 28"/>
            <p:cNvSpPr/>
            <p:nvPr/>
          </p:nvSpPr>
          <p:spPr>
            <a:xfrm>
              <a:off x="5342580" y="1778350"/>
              <a:ext cx="644756" cy="644756"/>
            </a:xfrm>
            <a:custGeom>
              <a:avLst/>
              <a:gdLst/>
              <a:ahLst/>
              <a:cxnLst/>
              <a:rect l="l" t="t" r="r" b="b"/>
              <a:pathLst>
                <a:path w="644756" h="644756">
                  <a:moveTo>
                    <a:pt x="644755" y="322377"/>
                  </a:moveTo>
                  <a:cubicBezTo>
                    <a:pt x="644755" y="500423"/>
                    <a:pt x="500424" y="644755"/>
                    <a:pt x="322378" y="644755"/>
                  </a:cubicBezTo>
                  <a:cubicBezTo>
                    <a:pt x="144331" y="644755"/>
                    <a:pt x="0" y="500423"/>
                    <a:pt x="0" y="322377"/>
                  </a:cubicBezTo>
                  <a:cubicBezTo>
                    <a:pt x="0" y="144331"/>
                    <a:pt x="144331" y="0"/>
                    <a:pt x="322378" y="0"/>
                  </a:cubicBezTo>
                  <a:cubicBezTo>
                    <a:pt x="500424" y="0"/>
                    <a:pt x="644755" y="144331"/>
                    <a:pt x="644755" y="322377"/>
                  </a:cubicBezTo>
                  <a:close/>
                </a:path>
              </a:pathLst>
            </a:custGeom>
            <a:solidFill>
              <a:srgbClr val="FFFFFF"/>
            </a:solidFill>
          </p:spPr>
        </p:sp>
        <p:sp>
          <p:nvSpPr>
            <p:cNvPr id="30" name="Freeform 29"/>
            <p:cNvSpPr/>
            <p:nvPr/>
          </p:nvSpPr>
          <p:spPr>
            <a:xfrm>
              <a:off x="5369402" y="1805172"/>
              <a:ext cx="587992" cy="587992"/>
            </a:xfrm>
            <a:custGeom>
              <a:avLst/>
              <a:gdLst/>
              <a:ahLst/>
              <a:cxnLst/>
              <a:rect l="l" t="t" r="r" b="b"/>
              <a:pathLst>
                <a:path w="587992" h="587992">
                  <a:moveTo>
                    <a:pt x="587992" y="293996"/>
                  </a:moveTo>
                  <a:cubicBezTo>
                    <a:pt x="587992" y="456367"/>
                    <a:pt x="456367" y="587992"/>
                    <a:pt x="293996" y="587992"/>
                  </a:cubicBezTo>
                  <a:cubicBezTo>
                    <a:pt x="131625" y="587992"/>
                    <a:pt x="0" y="456367"/>
                    <a:pt x="0" y="293996"/>
                  </a:cubicBezTo>
                  <a:cubicBezTo>
                    <a:pt x="0" y="131625"/>
                    <a:pt x="131625" y="0"/>
                    <a:pt x="293996" y="0"/>
                  </a:cubicBezTo>
                  <a:cubicBezTo>
                    <a:pt x="456367" y="0"/>
                    <a:pt x="587992" y="131625"/>
                    <a:pt x="587992" y="293996"/>
                  </a:cubicBezTo>
                  <a:close/>
                </a:path>
              </a:pathLst>
            </a:custGeom>
            <a:solidFill>
              <a:srgbClr val="44546A"/>
            </a:solidFill>
          </p:spPr>
        </p:sp>
        <p:sp>
          <p:nvSpPr>
            <p:cNvPr id="31" name="TextBox 30"/>
            <p:cNvSpPr txBox="1"/>
            <p:nvPr/>
          </p:nvSpPr>
          <p:spPr>
            <a:xfrm>
              <a:off x="5262626" y="1786276"/>
              <a:ext cx="801470" cy="622300"/>
            </a:xfrm>
            <a:prstGeom prst="rect">
              <a:avLst/>
            </a:prstGeom>
          </p:spPr>
          <p:txBody>
            <a:bodyPr lIns="0" tIns="63500" rIns="0" bIns="63500" rtlCol="0" anchor="t">
              <a:spAutoFit/>
            </a:bodyPr>
            <a:lstStyle/>
            <a:p>
              <a:pPr algn="ctr" latinLnBrk="1">
                <a:lnSpc>
                  <a:spcPct val="113400"/>
                </a:lnSpc>
              </a:pPr>
              <a:r>
                <a:rPr lang="en-US" sz="2800" b="1">
                  <a:solidFill>
                    <a:srgbClr val="FFFFFF"/>
                  </a:solidFill>
                  <a:latin typeface="Microsoft YaHei"/>
                  <a:ea typeface="Microsoft YaHei"/>
                </a:rPr>
                <a:t>2</a:t>
              </a:r>
              <a:endParaRPr lang="en-US" sz="1100"/>
            </a:p>
          </p:txBody>
        </p:sp>
        <p:sp>
          <p:nvSpPr>
            <p:cNvPr id="32" name="TextBox 31"/>
            <p:cNvSpPr txBox="1"/>
            <p:nvPr/>
          </p:nvSpPr>
          <p:spPr>
            <a:xfrm>
              <a:off x="6068564" y="1709818"/>
              <a:ext cx="3810000" cy="455381"/>
            </a:xfrm>
            <a:prstGeom prst="rect">
              <a:avLst/>
            </a:prstGeom>
          </p:spPr>
          <p:txBody>
            <a:bodyPr lIns="127000" tIns="63500" rIns="0" bIns="63500" rtlCol="0" anchor="t">
              <a:spAutoFit/>
            </a:bodyPr>
            <a:lstStyle/>
            <a:p>
              <a:pPr algn="l" latinLnBrk="1">
                <a:lnSpc>
                  <a:spcPct val="113400"/>
                </a:lnSpc>
              </a:pPr>
              <a:r>
                <a:rPr lang="en-US" sz="2000" dirty="0">
                  <a:solidFill>
                    <a:srgbClr val="FFFFFF"/>
                  </a:solidFill>
                  <a:latin typeface="Microsoft YaHei"/>
                  <a:ea typeface="Microsoft YaHei"/>
                </a:rPr>
                <a:t>Data Description</a:t>
              </a:r>
              <a:endParaRPr lang="en-US" sz="1100" dirty="0"/>
            </a:p>
          </p:txBody>
        </p:sp>
        <p:sp>
          <p:nvSpPr>
            <p:cNvPr id="33" name="TextBox 32"/>
            <p:cNvSpPr txBox="1"/>
            <p:nvPr/>
          </p:nvSpPr>
          <p:spPr>
            <a:xfrm>
              <a:off x="6069289" y="2140158"/>
              <a:ext cx="4034066" cy="324512"/>
            </a:xfrm>
            <a:prstGeom prst="rect">
              <a:avLst/>
            </a:prstGeom>
          </p:spPr>
          <p:txBody>
            <a:bodyPr lIns="127000" tIns="63500" rIns="0" bIns="63500" rtlCol="0" anchor="t">
              <a:spAutoFit/>
            </a:bodyPr>
            <a:lstStyle/>
            <a:p>
              <a:pPr algn="l" latinLnBrk="1">
                <a:lnSpc>
                  <a:spcPct val="113400"/>
                </a:lnSpc>
              </a:pPr>
              <a:r>
                <a:rPr lang="en-US" sz="1200" dirty="0">
                  <a:solidFill>
                    <a:srgbClr val="FFFFFF"/>
                  </a:solidFill>
                  <a:latin typeface="Microsoft YaHei"/>
                  <a:ea typeface="Microsoft YaHei"/>
                </a:rPr>
                <a:t>Data Source and basic description </a:t>
              </a:r>
              <a:endParaRPr lang="en-US" sz="1100" dirty="0"/>
            </a:p>
          </p:txBody>
        </p:sp>
      </p:grpSp>
      <p:grpSp>
        <p:nvGrpSpPr>
          <p:cNvPr id="34" name="Group 7"/>
          <p:cNvGrpSpPr/>
          <p:nvPr/>
        </p:nvGrpSpPr>
        <p:grpSpPr>
          <a:xfrm>
            <a:off x="5262626" y="2608909"/>
            <a:ext cx="5926074" cy="803169"/>
            <a:chOff x="5262626" y="2608909"/>
            <a:chExt cx="5926074" cy="803169"/>
          </a:xfrm>
        </p:grpSpPr>
        <p:sp>
          <p:nvSpPr>
            <p:cNvPr id="35" name="Freeform 34"/>
            <p:cNvSpPr/>
            <p:nvPr/>
          </p:nvSpPr>
          <p:spPr>
            <a:xfrm>
              <a:off x="5342580" y="2677440"/>
              <a:ext cx="644756" cy="644756"/>
            </a:xfrm>
            <a:custGeom>
              <a:avLst/>
              <a:gdLst/>
              <a:ahLst/>
              <a:cxnLst/>
              <a:rect l="l" t="t" r="r" b="b"/>
              <a:pathLst>
                <a:path w="644756" h="644756">
                  <a:moveTo>
                    <a:pt x="644756" y="322378"/>
                  </a:moveTo>
                  <a:cubicBezTo>
                    <a:pt x="644756" y="500424"/>
                    <a:pt x="500424" y="644756"/>
                    <a:pt x="322378" y="644756"/>
                  </a:cubicBezTo>
                  <a:cubicBezTo>
                    <a:pt x="144332" y="644756"/>
                    <a:pt x="0" y="500424"/>
                    <a:pt x="0" y="322378"/>
                  </a:cubicBezTo>
                  <a:cubicBezTo>
                    <a:pt x="0" y="144332"/>
                    <a:pt x="144332" y="0"/>
                    <a:pt x="322378" y="0"/>
                  </a:cubicBezTo>
                  <a:cubicBezTo>
                    <a:pt x="500424" y="0"/>
                    <a:pt x="644756" y="144332"/>
                    <a:pt x="644756" y="322378"/>
                  </a:cubicBezTo>
                  <a:close/>
                </a:path>
              </a:pathLst>
            </a:custGeom>
            <a:solidFill>
              <a:srgbClr val="FFFFFF"/>
            </a:solidFill>
          </p:spPr>
        </p:sp>
        <p:sp>
          <p:nvSpPr>
            <p:cNvPr id="36" name="Freeform 35"/>
            <p:cNvSpPr/>
            <p:nvPr/>
          </p:nvSpPr>
          <p:spPr>
            <a:xfrm>
              <a:off x="5369402" y="2704262"/>
              <a:ext cx="587992" cy="587992"/>
            </a:xfrm>
            <a:custGeom>
              <a:avLst/>
              <a:gdLst/>
              <a:ahLst/>
              <a:cxnLst/>
              <a:rect l="l" t="t" r="r" b="b"/>
              <a:pathLst>
                <a:path w="587992" h="587992">
                  <a:moveTo>
                    <a:pt x="587992" y="293996"/>
                  </a:moveTo>
                  <a:cubicBezTo>
                    <a:pt x="587992" y="456367"/>
                    <a:pt x="456367" y="587992"/>
                    <a:pt x="293996" y="587992"/>
                  </a:cubicBezTo>
                  <a:cubicBezTo>
                    <a:pt x="131625" y="587992"/>
                    <a:pt x="0" y="456367"/>
                    <a:pt x="0" y="293996"/>
                  </a:cubicBezTo>
                  <a:cubicBezTo>
                    <a:pt x="0" y="131625"/>
                    <a:pt x="131625" y="0"/>
                    <a:pt x="293996" y="0"/>
                  </a:cubicBezTo>
                  <a:cubicBezTo>
                    <a:pt x="456367" y="0"/>
                    <a:pt x="587992" y="131625"/>
                    <a:pt x="587992" y="293996"/>
                  </a:cubicBezTo>
                  <a:close/>
                </a:path>
              </a:pathLst>
            </a:custGeom>
            <a:solidFill>
              <a:srgbClr val="44546A"/>
            </a:solidFill>
          </p:spPr>
        </p:sp>
        <p:sp>
          <p:nvSpPr>
            <p:cNvPr id="37" name="TextBox 36"/>
            <p:cNvSpPr txBox="1"/>
            <p:nvPr/>
          </p:nvSpPr>
          <p:spPr>
            <a:xfrm>
              <a:off x="5262626" y="2685367"/>
              <a:ext cx="801470" cy="622300"/>
            </a:xfrm>
            <a:prstGeom prst="rect">
              <a:avLst/>
            </a:prstGeom>
          </p:spPr>
          <p:txBody>
            <a:bodyPr lIns="0" tIns="63500" rIns="0" bIns="63500" rtlCol="0" anchor="t">
              <a:spAutoFit/>
            </a:bodyPr>
            <a:lstStyle/>
            <a:p>
              <a:pPr algn="ctr" latinLnBrk="1">
                <a:lnSpc>
                  <a:spcPct val="113400"/>
                </a:lnSpc>
              </a:pPr>
              <a:r>
                <a:rPr lang="en-US" sz="2800" b="1">
                  <a:solidFill>
                    <a:srgbClr val="FFFFFF"/>
                  </a:solidFill>
                  <a:latin typeface="Microsoft YaHei"/>
                  <a:ea typeface="Microsoft YaHei"/>
                </a:rPr>
                <a:t>3</a:t>
              </a:r>
              <a:endParaRPr lang="en-US" sz="1100"/>
            </a:p>
          </p:txBody>
        </p:sp>
        <p:sp>
          <p:nvSpPr>
            <p:cNvPr id="38" name="TextBox 37"/>
            <p:cNvSpPr txBox="1"/>
            <p:nvPr/>
          </p:nvSpPr>
          <p:spPr>
            <a:xfrm>
              <a:off x="6068564" y="2608909"/>
              <a:ext cx="5120136" cy="803169"/>
            </a:xfrm>
            <a:prstGeom prst="rect">
              <a:avLst/>
            </a:prstGeom>
          </p:spPr>
          <p:txBody>
            <a:bodyPr wrap="square" lIns="127000" tIns="63500" rIns="0" bIns="63500" rtlCol="0" anchor="t">
              <a:spAutoFit/>
            </a:bodyPr>
            <a:lstStyle/>
            <a:p>
              <a:pPr algn="l" latinLnBrk="1">
                <a:lnSpc>
                  <a:spcPct val="113400"/>
                </a:lnSpc>
              </a:pPr>
              <a:r>
                <a:rPr lang="en-US" sz="2000" dirty="0">
                  <a:solidFill>
                    <a:srgbClr val="FFFFFF"/>
                  </a:solidFill>
                  <a:latin typeface="Microsoft YaHei"/>
                  <a:ea typeface="Microsoft YaHei"/>
                </a:rPr>
                <a:t>Data Visualization and Analysis for 2021 earthquakes  </a:t>
              </a:r>
              <a:endParaRPr lang="en-US" sz="1100" dirty="0"/>
            </a:p>
          </p:txBody>
        </p:sp>
        <p:sp>
          <p:nvSpPr>
            <p:cNvPr id="39" name="TextBox 38"/>
            <p:cNvSpPr txBox="1"/>
            <p:nvPr/>
          </p:nvSpPr>
          <p:spPr>
            <a:xfrm>
              <a:off x="6069288" y="3039249"/>
              <a:ext cx="4128811" cy="308995"/>
            </a:xfrm>
            <a:prstGeom prst="rect">
              <a:avLst/>
            </a:prstGeom>
          </p:spPr>
          <p:txBody>
            <a:bodyPr wrap="square" lIns="127000" tIns="63500" rIns="0" bIns="63500" rtlCol="0" anchor="t">
              <a:spAutoFit/>
            </a:bodyPr>
            <a:lstStyle/>
            <a:p>
              <a:pPr algn="l" latinLnBrk="1">
                <a:lnSpc>
                  <a:spcPct val="113400"/>
                </a:lnSpc>
              </a:pPr>
              <a:endParaRPr lang="en-US" sz="1100" dirty="0"/>
            </a:p>
          </p:txBody>
        </p:sp>
      </p:grpSp>
      <p:grpSp>
        <p:nvGrpSpPr>
          <p:cNvPr id="40" name="Group 8"/>
          <p:cNvGrpSpPr/>
          <p:nvPr/>
        </p:nvGrpSpPr>
        <p:grpSpPr>
          <a:xfrm>
            <a:off x="5262626" y="3519575"/>
            <a:ext cx="6002274" cy="754852"/>
            <a:chOff x="5262626" y="3519575"/>
            <a:chExt cx="6002274" cy="754852"/>
          </a:xfrm>
        </p:grpSpPr>
        <p:sp>
          <p:nvSpPr>
            <p:cNvPr id="41" name="Freeform 40"/>
            <p:cNvSpPr/>
            <p:nvPr/>
          </p:nvSpPr>
          <p:spPr>
            <a:xfrm>
              <a:off x="5342579" y="3588106"/>
              <a:ext cx="644756" cy="644756"/>
            </a:xfrm>
            <a:custGeom>
              <a:avLst/>
              <a:gdLst/>
              <a:ahLst/>
              <a:cxnLst/>
              <a:rect l="l" t="t" r="r" b="b"/>
              <a:pathLst>
                <a:path w="644756" h="644756">
                  <a:moveTo>
                    <a:pt x="644756" y="322378"/>
                  </a:moveTo>
                  <a:cubicBezTo>
                    <a:pt x="644756" y="500424"/>
                    <a:pt x="500424" y="644756"/>
                    <a:pt x="322378" y="644756"/>
                  </a:cubicBezTo>
                  <a:cubicBezTo>
                    <a:pt x="144332" y="644756"/>
                    <a:pt x="0" y="500424"/>
                    <a:pt x="0" y="322378"/>
                  </a:cubicBezTo>
                  <a:cubicBezTo>
                    <a:pt x="0" y="144332"/>
                    <a:pt x="144332" y="0"/>
                    <a:pt x="322378" y="0"/>
                  </a:cubicBezTo>
                  <a:cubicBezTo>
                    <a:pt x="500424" y="0"/>
                    <a:pt x="644756" y="144332"/>
                    <a:pt x="644756" y="322378"/>
                  </a:cubicBezTo>
                  <a:close/>
                </a:path>
              </a:pathLst>
            </a:custGeom>
            <a:solidFill>
              <a:srgbClr val="FFFFFF"/>
            </a:solidFill>
          </p:spPr>
        </p:sp>
        <p:sp>
          <p:nvSpPr>
            <p:cNvPr id="42" name="Freeform 41"/>
            <p:cNvSpPr/>
            <p:nvPr/>
          </p:nvSpPr>
          <p:spPr>
            <a:xfrm>
              <a:off x="5369402" y="3614929"/>
              <a:ext cx="587992" cy="587992"/>
            </a:xfrm>
            <a:custGeom>
              <a:avLst/>
              <a:gdLst/>
              <a:ahLst/>
              <a:cxnLst/>
              <a:rect l="l" t="t" r="r" b="b"/>
              <a:pathLst>
                <a:path w="587992" h="587992">
                  <a:moveTo>
                    <a:pt x="587991" y="293995"/>
                  </a:moveTo>
                  <a:cubicBezTo>
                    <a:pt x="587991" y="456366"/>
                    <a:pt x="456366" y="587991"/>
                    <a:pt x="293995" y="587991"/>
                  </a:cubicBezTo>
                  <a:cubicBezTo>
                    <a:pt x="131625" y="587991"/>
                    <a:pt x="0" y="456366"/>
                    <a:pt x="0" y="293995"/>
                  </a:cubicBezTo>
                  <a:cubicBezTo>
                    <a:pt x="0" y="131624"/>
                    <a:pt x="131625" y="0"/>
                    <a:pt x="293995" y="0"/>
                  </a:cubicBezTo>
                  <a:cubicBezTo>
                    <a:pt x="456366" y="0"/>
                    <a:pt x="587991" y="131624"/>
                    <a:pt x="587991" y="293995"/>
                  </a:cubicBezTo>
                  <a:close/>
                </a:path>
              </a:pathLst>
            </a:custGeom>
            <a:solidFill>
              <a:srgbClr val="44546A"/>
            </a:solidFill>
          </p:spPr>
        </p:sp>
        <p:sp>
          <p:nvSpPr>
            <p:cNvPr id="43" name="TextBox 42"/>
            <p:cNvSpPr txBox="1"/>
            <p:nvPr/>
          </p:nvSpPr>
          <p:spPr>
            <a:xfrm>
              <a:off x="5262626" y="3596033"/>
              <a:ext cx="801470" cy="622300"/>
            </a:xfrm>
            <a:prstGeom prst="rect">
              <a:avLst/>
            </a:prstGeom>
          </p:spPr>
          <p:txBody>
            <a:bodyPr lIns="0" tIns="63500" rIns="0" bIns="63500" rtlCol="0" anchor="t">
              <a:spAutoFit/>
            </a:bodyPr>
            <a:lstStyle/>
            <a:p>
              <a:pPr algn="ctr" latinLnBrk="1">
                <a:lnSpc>
                  <a:spcPct val="113400"/>
                </a:lnSpc>
              </a:pPr>
              <a:r>
                <a:rPr lang="en-US" sz="2800" b="1">
                  <a:solidFill>
                    <a:srgbClr val="FFFFFF"/>
                  </a:solidFill>
                  <a:latin typeface="Microsoft YaHei"/>
                  <a:ea typeface="Microsoft YaHei"/>
                </a:rPr>
                <a:t>4</a:t>
              </a:r>
              <a:endParaRPr lang="en-US" sz="1100"/>
            </a:p>
          </p:txBody>
        </p:sp>
        <p:sp>
          <p:nvSpPr>
            <p:cNvPr id="44" name="TextBox 43"/>
            <p:cNvSpPr txBox="1"/>
            <p:nvPr/>
          </p:nvSpPr>
          <p:spPr>
            <a:xfrm>
              <a:off x="6068564" y="3519575"/>
              <a:ext cx="3810000" cy="455381"/>
            </a:xfrm>
            <a:prstGeom prst="rect">
              <a:avLst/>
            </a:prstGeom>
          </p:spPr>
          <p:txBody>
            <a:bodyPr lIns="127000" tIns="63500" rIns="0" bIns="63500" rtlCol="0" anchor="t">
              <a:spAutoFit/>
            </a:bodyPr>
            <a:lstStyle/>
            <a:p>
              <a:pPr algn="l" latinLnBrk="1">
                <a:lnSpc>
                  <a:spcPct val="113400"/>
                </a:lnSpc>
              </a:pPr>
              <a:r>
                <a:rPr lang="en-US" sz="2000" dirty="0">
                  <a:solidFill>
                    <a:srgbClr val="FFFFFF"/>
                  </a:solidFill>
                  <a:latin typeface="Microsoft YaHei"/>
                  <a:ea typeface="Microsoft YaHei"/>
                </a:rPr>
                <a:t>Earthquake prediction Models</a:t>
              </a:r>
              <a:endParaRPr lang="en-US" sz="1100" dirty="0"/>
            </a:p>
          </p:txBody>
        </p:sp>
        <p:sp>
          <p:nvSpPr>
            <p:cNvPr id="45" name="TextBox 44"/>
            <p:cNvSpPr txBox="1"/>
            <p:nvPr/>
          </p:nvSpPr>
          <p:spPr>
            <a:xfrm>
              <a:off x="6069288" y="3949915"/>
              <a:ext cx="5195612" cy="324512"/>
            </a:xfrm>
            <a:prstGeom prst="rect">
              <a:avLst/>
            </a:prstGeom>
          </p:spPr>
          <p:txBody>
            <a:bodyPr wrap="square" lIns="127000" tIns="63500" rIns="0" bIns="63500" rtlCol="0" anchor="t">
              <a:spAutoFit/>
            </a:bodyPr>
            <a:lstStyle/>
            <a:p>
              <a:pPr algn="l" latinLnBrk="1">
                <a:lnSpc>
                  <a:spcPct val="113400"/>
                </a:lnSpc>
              </a:pPr>
              <a:r>
                <a:rPr lang="en-US" sz="1200" dirty="0">
                  <a:solidFill>
                    <a:srgbClr val="FFFFFF"/>
                  </a:solidFill>
                  <a:latin typeface="Microsoft YaHei"/>
                  <a:ea typeface="Microsoft YaHei"/>
                </a:rPr>
                <a:t>The </a:t>
              </a:r>
              <a:r>
                <a:rPr lang="en-US" sz="1200" dirty="0" err="1">
                  <a:solidFill>
                    <a:srgbClr val="FFFFFF"/>
                  </a:solidFill>
                  <a:latin typeface="Microsoft YaHei"/>
                  <a:ea typeface="Microsoft YaHei"/>
                </a:rPr>
                <a:t>Catboost</a:t>
              </a:r>
              <a:r>
                <a:rPr lang="en-US" sz="1200" dirty="0">
                  <a:solidFill>
                    <a:srgbClr val="FFFFFF"/>
                  </a:solidFill>
                  <a:latin typeface="Microsoft YaHei"/>
                  <a:ea typeface="Microsoft YaHei"/>
                </a:rPr>
                <a:t> and SVM prediction models based on acoustic data  </a:t>
              </a:r>
              <a:endParaRPr lang="en-US" sz="1100" dirty="0"/>
            </a:p>
          </p:txBody>
        </p:sp>
      </p:grpSp>
      <p:grpSp>
        <p:nvGrpSpPr>
          <p:cNvPr id="46" name="Group 9"/>
          <p:cNvGrpSpPr/>
          <p:nvPr/>
        </p:nvGrpSpPr>
        <p:grpSpPr>
          <a:xfrm>
            <a:off x="5262626" y="4406394"/>
            <a:ext cx="4840729" cy="754852"/>
            <a:chOff x="5262626" y="4406394"/>
            <a:chExt cx="4840729" cy="754852"/>
          </a:xfrm>
        </p:grpSpPr>
        <p:sp>
          <p:nvSpPr>
            <p:cNvPr id="47" name="Freeform 46"/>
            <p:cNvSpPr/>
            <p:nvPr/>
          </p:nvSpPr>
          <p:spPr>
            <a:xfrm>
              <a:off x="5342579" y="4474925"/>
              <a:ext cx="644756" cy="644756"/>
            </a:xfrm>
            <a:custGeom>
              <a:avLst/>
              <a:gdLst/>
              <a:ahLst/>
              <a:cxnLst/>
              <a:rect l="l" t="t" r="r" b="b"/>
              <a:pathLst>
                <a:path w="644756" h="644756">
                  <a:moveTo>
                    <a:pt x="644756" y="322378"/>
                  </a:moveTo>
                  <a:cubicBezTo>
                    <a:pt x="644756" y="500424"/>
                    <a:pt x="500424" y="644756"/>
                    <a:pt x="322378" y="644756"/>
                  </a:cubicBezTo>
                  <a:cubicBezTo>
                    <a:pt x="144332" y="644756"/>
                    <a:pt x="0" y="500424"/>
                    <a:pt x="0" y="322378"/>
                  </a:cubicBezTo>
                  <a:cubicBezTo>
                    <a:pt x="0" y="144332"/>
                    <a:pt x="144332" y="0"/>
                    <a:pt x="322378" y="0"/>
                  </a:cubicBezTo>
                  <a:cubicBezTo>
                    <a:pt x="500424" y="0"/>
                    <a:pt x="644756" y="144332"/>
                    <a:pt x="644756" y="322378"/>
                  </a:cubicBezTo>
                  <a:close/>
                </a:path>
              </a:pathLst>
            </a:custGeom>
            <a:solidFill>
              <a:srgbClr val="FFFFFF"/>
            </a:solidFill>
          </p:spPr>
        </p:sp>
        <p:sp>
          <p:nvSpPr>
            <p:cNvPr id="48" name="Freeform 47"/>
            <p:cNvSpPr/>
            <p:nvPr/>
          </p:nvSpPr>
          <p:spPr>
            <a:xfrm>
              <a:off x="5369402" y="4501747"/>
              <a:ext cx="587992" cy="587992"/>
            </a:xfrm>
            <a:custGeom>
              <a:avLst/>
              <a:gdLst/>
              <a:ahLst/>
              <a:cxnLst/>
              <a:rect l="l" t="t" r="r" b="b"/>
              <a:pathLst>
                <a:path w="587992" h="587992">
                  <a:moveTo>
                    <a:pt x="587992" y="293996"/>
                  </a:moveTo>
                  <a:cubicBezTo>
                    <a:pt x="587992" y="456367"/>
                    <a:pt x="456367" y="587992"/>
                    <a:pt x="293996" y="587992"/>
                  </a:cubicBezTo>
                  <a:cubicBezTo>
                    <a:pt x="131625" y="587992"/>
                    <a:pt x="0" y="456367"/>
                    <a:pt x="0" y="293996"/>
                  </a:cubicBezTo>
                  <a:cubicBezTo>
                    <a:pt x="0" y="131625"/>
                    <a:pt x="131625" y="0"/>
                    <a:pt x="293996" y="0"/>
                  </a:cubicBezTo>
                  <a:cubicBezTo>
                    <a:pt x="456367" y="0"/>
                    <a:pt x="587992" y="131625"/>
                    <a:pt x="587992" y="293996"/>
                  </a:cubicBezTo>
                  <a:close/>
                </a:path>
              </a:pathLst>
            </a:custGeom>
            <a:solidFill>
              <a:srgbClr val="44546A"/>
            </a:solidFill>
          </p:spPr>
        </p:sp>
        <p:sp>
          <p:nvSpPr>
            <p:cNvPr id="49" name="TextBox 48"/>
            <p:cNvSpPr txBox="1"/>
            <p:nvPr/>
          </p:nvSpPr>
          <p:spPr>
            <a:xfrm>
              <a:off x="5262626" y="4482852"/>
              <a:ext cx="801470" cy="622300"/>
            </a:xfrm>
            <a:prstGeom prst="rect">
              <a:avLst/>
            </a:prstGeom>
          </p:spPr>
          <p:txBody>
            <a:bodyPr lIns="0" tIns="63500" rIns="0" bIns="63500" rtlCol="0" anchor="t">
              <a:spAutoFit/>
            </a:bodyPr>
            <a:lstStyle/>
            <a:p>
              <a:pPr algn="ctr" latinLnBrk="1">
                <a:lnSpc>
                  <a:spcPct val="113400"/>
                </a:lnSpc>
              </a:pPr>
              <a:r>
                <a:rPr lang="en-US" sz="2800" b="1">
                  <a:solidFill>
                    <a:srgbClr val="FFFFFF"/>
                  </a:solidFill>
                  <a:latin typeface="Microsoft YaHei"/>
                  <a:ea typeface="Microsoft YaHei"/>
                </a:rPr>
                <a:t>5</a:t>
              </a:r>
              <a:endParaRPr lang="en-US" sz="1100"/>
            </a:p>
          </p:txBody>
        </p:sp>
        <p:sp>
          <p:nvSpPr>
            <p:cNvPr id="50" name="TextBox 49"/>
            <p:cNvSpPr txBox="1"/>
            <p:nvPr/>
          </p:nvSpPr>
          <p:spPr>
            <a:xfrm>
              <a:off x="6068564" y="4406394"/>
              <a:ext cx="3810000" cy="455381"/>
            </a:xfrm>
            <a:prstGeom prst="rect">
              <a:avLst/>
            </a:prstGeom>
          </p:spPr>
          <p:txBody>
            <a:bodyPr lIns="127000" tIns="63500" rIns="0" bIns="63500" rtlCol="0" anchor="t">
              <a:spAutoFit/>
            </a:bodyPr>
            <a:lstStyle/>
            <a:p>
              <a:pPr algn="l" latinLnBrk="1">
                <a:lnSpc>
                  <a:spcPct val="113400"/>
                </a:lnSpc>
              </a:pPr>
              <a:r>
                <a:rPr lang="en-US" sz="2000" dirty="0">
                  <a:solidFill>
                    <a:srgbClr val="FFFFFF"/>
                  </a:solidFill>
                  <a:latin typeface="Microsoft YaHei"/>
                  <a:ea typeface="Microsoft YaHei"/>
                </a:rPr>
                <a:t>Results</a:t>
              </a:r>
              <a:endParaRPr lang="en-US" sz="1100" dirty="0"/>
            </a:p>
          </p:txBody>
        </p:sp>
        <p:sp>
          <p:nvSpPr>
            <p:cNvPr id="51" name="TextBox 50"/>
            <p:cNvSpPr txBox="1"/>
            <p:nvPr/>
          </p:nvSpPr>
          <p:spPr>
            <a:xfrm>
              <a:off x="6069289" y="4836734"/>
              <a:ext cx="4034066" cy="324512"/>
            </a:xfrm>
            <a:prstGeom prst="rect">
              <a:avLst/>
            </a:prstGeom>
          </p:spPr>
          <p:txBody>
            <a:bodyPr lIns="127000" tIns="63500" rIns="0" bIns="63500" rtlCol="0" anchor="t">
              <a:spAutoFit/>
            </a:bodyPr>
            <a:lstStyle/>
            <a:p>
              <a:pPr algn="l" latinLnBrk="1">
                <a:lnSpc>
                  <a:spcPct val="113400"/>
                </a:lnSpc>
              </a:pPr>
              <a:r>
                <a:rPr lang="en-US" sz="1200" dirty="0">
                  <a:solidFill>
                    <a:srgbClr val="FFFFFF"/>
                  </a:solidFill>
                  <a:latin typeface="Microsoft YaHei"/>
                  <a:ea typeface="Microsoft YaHei"/>
                </a:rPr>
                <a:t>Score for models and a brief conclusion</a:t>
              </a: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8" grpId="0" animBg="1"/>
      <p:bldP spid="34" grpId="0" animBg="1"/>
      <p:bldP spid="40"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4993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4.1 Model based on </a:t>
            </a:r>
            <a:r>
              <a:rPr lang="en-US" sz="2400" dirty="0" err="1">
                <a:solidFill>
                  <a:srgbClr val="FFFFFF"/>
                </a:solidFill>
                <a:latin typeface="Microsoft YaHei"/>
                <a:ea typeface="Microsoft YaHei"/>
              </a:rPr>
              <a:t>Catboost</a:t>
            </a:r>
            <a:r>
              <a:rPr lang="en-US" sz="2400" dirty="0">
                <a:solidFill>
                  <a:srgbClr val="FFFFFF"/>
                </a:solidFill>
                <a:latin typeface="Microsoft YaHei"/>
                <a:ea typeface="Microsoft YaHei"/>
              </a:rPr>
              <a:t> </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D79A5CCC-0DCE-4603-8385-1FF894AA75AA}"/>
              </a:ext>
            </a:extLst>
          </p:cNvPr>
          <p:cNvSpPr txBox="1"/>
          <p:nvPr/>
        </p:nvSpPr>
        <p:spPr>
          <a:xfrm>
            <a:off x="1202305" y="2212389"/>
            <a:ext cx="9144000" cy="3108543"/>
          </a:xfrm>
          <a:prstGeom prst="rect">
            <a:avLst/>
          </a:prstGeom>
          <a:noFill/>
        </p:spPr>
        <p:txBody>
          <a:bodyPr wrap="square" rtlCol="0">
            <a:spAutoFit/>
          </a:bodyPr>
          <a:lstStyle/>
          <a:p>
            <a:pPr marL="342900" indent="-342900">
              <a:buAutoNum type="arabicPeriod"/>
            </a:pPr>
            <a:r>
              <a:rPr lang="en-US" altLang="zh-CN" sz="2800" dirty="0">
                <a:latin typeface="Arial" panose="020B0604020202020204" pitchFamily="34" charset="0"/>
                <a:cs typeface="Arial" panose="020B0604020202020204" pitchFamily="34" charset="0"/>
              </a:rPr>
              <a:t>Data processing</a:t>
            </a:r>
          </a:p>
          <a:p>
            <a:pPr marL="342900" indent="-342900">
              <a:buAutoNum type="arabicPeriod"/>
            </a:pPr>
            <a:r>
              <a:rPr lang="en-US" altLang="zh-CN" sz="2800" dirty="0">
                <a:latin typeface="Arial" panose="020B0604020202020204" pitchFamily="34" charset="0"/>
                <a:cs typeface="Arial" panose="020B0604020202020204" pitchFamily="34" charset="0"/>
              </a:rPr>
              <a:t>Define Model ( Regression or Classification)</a:t>
            </a:r>
          </a:p>
          <a:p>
            <a:pPr marL="342900" indent="-342900">
              <a:buAutoNum type="arabicPeriod"/>
            </a:pPr>
            <a:r>
              <a:rPr lang="en-US" altLang="zh-CN" sz="2800" dirty="0">
                <a:latin typeface="Arial" panose="020B0604020202020204" pitchFamily="34" charset="0"/>
                <a:cs typeface="Arial" panose="020B0604020202020204" pitchFamily="34" charset="0"/>
              </a:rPr>
              <a:t>Train model, find best fit</a:t>
            </a:r>
          </a:p>
          <a:p>
            <a:pPr marL="342900" indent="-342900">
              <a:buAutoNum type="arabicPeriod"/>
            </a:pPr>
            <a:r>
              <a:rPr lang="en-US" altLang="zh-CN" sz="2800" dirty="0">
                <a:latin typeface="Arial" panose="020B0604020202020204" pitchFamily="34" charset="0"/>
                <a:cs typeface="Arial" panose="020B0604020202020204" pitchFamily="34" charset="0"/>
              </a:rPr>
              <a:t>Result</a:t>
            </a:r>
          </a:p>
          <a:p>
            <a:pPr marL="342900" indent="-342900">
              <a:buAutoNum type="arabicPeriod"/>
            </a:pPr>
            <a:endParaRPr lang="en-US" altLang="zh-CN" sz="3200" dirty="0">
              <a:latin typeface="Bahnschrift" panose="020B0502040204020203" pitchFamily="34" charset="0"/>
            </a:endParaRPr>
          </a:p>
          <a:p>
            <a:pPr marL="342900" indent="-342900">
              <a:buAutoNum type="arabicPeriod"/>
            </a:pPr>
            <a:endParaRPr lang="en-US" altLang="zh-CN" sz="3200" dirty="0">
              <a:latin typeface="Bahnschrift" panose="020B0502040204020203" pitchFamily="34" charset="0"/>
            </a:endParaRPr>
          </a:p>
          <a:p>
            <a:r>
              <a:rPr lang="en-US" altLang="zh-CN" sz="2000" dirty="0">
                <a:ea typeface="+mj-ea"/>
              </a:rPr>
              <a:t>Platform: Google  </a:t>
            </a:r>
          </a:p>
        </p:txBody>
      </p:sp>
      <p:pic>
        <p:nvPicPr>
          <p:cNvPr id="4" name="图片 3">
            <a:extLst>
              <a:ext uri="{FF2B5EF4-FFF2-40B4-BE49-F238E27FC236}">
                <a16:creationId xmlns:a16="http://schemas.microsoft.com/office/drawing/2014/main" id="{2625DA45-EC26-4190-AD75-ACC77F64A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100" y="835846"/>
            <a:ext cx="3055668" cy="1219200"/>
          </a:xfrm>
          <a:prstGeom prst="rect">
            <a:avLst/>
          </a:prstGeom>
        </p:spPr>
      </p:pic>
      <p:pic>
        <p:nvPicPr>
          <p:cNvPr id="5" name="图片 4">
            <a:extLst>
              <a:ext uri="{FF2B5EF4-FFF2-40B4-BE49-F238E27FC236}">
                <a16:creationId xmlns:a16="http://schemas.microsoft.com/office/drawing/2014/main" id="{C079A0ED-8563-4A4E-B0F3-6B34E904B9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1500" y="4647308"/>
            <a:ext cx="1524000" cy="673624"/>
          </a:xfrm>
          <a:prstGeom prst="rect">
            <a:avLst/>
          </a:prstGeom>
        </p:spPr>
      </p:pic>
    </p:spTree>
    <p:extLst>
      <p:ext uri="{BB962C8B-B14F-4D97-AF65-F5344CB8AC3E}">
        <p14:creationId xmlns:p14="http://schemas.microsoft.com/office/powerpoint/2010/main" val="229580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4993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Why </a:t>
            </a:r>
            <a:r>
              <a:rPr lang="en-US" sz="2400" dirty="0" err="1">
                <a:solidFill>
                  <a:srgbClr val="FFFFFF"/>
                </a:solidFill>
                <a:latin typeface="Microsoft YaHei"/>
                <a:ea typeface="Microsoft YaHei"/>
              </a:rPr>
              <a:t>Catboost</a:t>
            </a:r>
            <a:r>
              <a:rPr lang="en-US" sz="2400" dirty="0">
                <a:solidFill>
                  <a:srgbClr val="FFFFFF"/>
                </a:solidFill>
                <a:latin typeface="Microsoft YaHei"/>
                <a:ea typeface="Microsoft YaHei"/>
              </a:rPr>
              <a:t>?</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D79A5CCC-0DCE-4603-8385-1FF894AA75AA}"/>
              </a:ext>
            </a:extLst>
          </p:cNvPr>
          <p:cNvSpPr txBox="1"/>
          <p:nvPr/>
        </p:nvSpPr>
        <p:spPr>
          <a:xfrm>
            <a:off x="1202305" y="2212389"/>
            <a:ext cx="9144000" cy="2308324"/>
          </a:xfrm>
          <a:prstGeom prst="rect">
            <a:avLst/>
          </a:prstGeom>
          <a:noFill/>
        </p:spPr>
        <p:txBody>
          <a:bodyPr wrap="square" rtlCol="0">
            <a:spAutoFit/>
          </a:bodyPr>
          <a:lstStyle/>
          <a:p>
            <a:pPr marL="342900" indent="-342900">
              <a:buAutoNum type="arabicPeriod"/>
            </a:pPr>
            <a:r>
              <a:rPr lang="en-US" altLang="zh-CN" b="1" dirty="0"/>
              <a:t>Use </a:t>
            </a:r>
            <a:r>
              <a:rPr lang="en-US" altLang="zh-CN" b="1" dirty="0" err="1"/>
              <a:t>CatBoost</a:t>
            </a:r>
            <a:r>
              <a:rPr lang="en-US" altLang="zh-CN" b="1" dirty="0"/>
              <a:t> without any explicit preprocessing to convert categories to numbers.</a:t>
            </a:r>
          </a:p>
          <a:p>
            <a:pPr marL="342900" indent="-342900">
              <a:buAutoNum type="arabicPeriod"/>
            </a:pPr>
            <a:endParaRPr lang="en-US" altLang="zh-CN" b="1" dirty="0"/>
          </a:p>
          <a:p>
            <a:pPr marL="342900" indent="-342900">
              <a:buAutoNum type="arabicPeriod"/>
            </a:pPr>
            <a:r>
              <a:rPr lang="en-US" altLang="zh-CN" b="1" dirty="0"/>
              <a:t>Born in 2017, It can compete with any leading machine learning algorithm in terms of performance.</a:t>
            </a:r>
          </a:p>
          <a:p>
            <a:pPr marL="342900" indent="-342900">
              <a:buAutoNum type="arabicPeriod"/>
            </a:pPr>
            <a:endParaRPr lang="en-US" altLang="zh-CN" b="1" dirty="0"/>
          </a:p>
          <a:p>
            <a:pPr marL="342900" indent="-342900">
              <a:buAutoNum type="arabicPeriod"/>
            </a:pPr>
            <a:r>
              <a:rPr lang="en-US" altLang="zh-CN" b="1" dirty="0"/>
              <a:t>Easy to use: We can use </a:t>
            </a:r>
            <a:r>
              <a:rPr lang="en-US" altLang="zh-CN" b="1" dirty="0" err="1"/>
              <a:t>CatBoost</a:t>
            </a:r>
            <a:r>
              <a:rPr lang="en-US" altLang="zh-CN" b="1" dirty="0"/>
              <a:t> from the command line</a:t>
            </a:r>
          </a:p>
          <a:p>
            <a:pPr marL="342900" indent="-342900">
              <a:buAutoNum type="arabicPeriod"/>
            </a:pPr>
            <a:endParaRPr lang="en-US" altLang="zh-CN" b="1" dirty="0"/>
          </a:p>
          <a:p>
            <a:endParaRPr lang="zh-CN" altLang="en-US" b="1" dirty="0"/>
          </a:p>
        </p:txBody>
      </p:sp>
      <p:pic>
        <p:nvPicPr>
          <p:cNvPr id="4" name="图片 3">
            <a:extLst>
              <a:ext uri="{FF2B5EF4-FFF2-40B4-BE49-F238E27FC236}">
                <a16:creationId xmlns:a16="http://schemas.microsoft.com/office/drawing/2014/main" id="{2625DA45-EC26-4190-AD75-ACC77F64A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100" y="835846"/>
            <a:ext cx="3055668" cy="1219200"/>
          </a:xfrm>
          <a:prstGeom prst="rect">
            <a:avLst/>
          </a:prstGeom>
        </p:spPr>
      </p:pic>
    </p:spTree>
    <p:extLst>
      <p:ext uri="{BB962C8B-B14F-4D97-AF65-F5344CB8AC3E}">
        <p14:creationId xmlns:p14="http://schemas.microsoft.com/office/powerpoint/2010/main" val="95391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8041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 Comparison with other </a:t>
            </a:r>
            <a:r>
              <a:rPr lang="en-US" altLang="zh-CN" sz="2400" dirty="0">
                <a:solidFill>
                  <a:srgbClr val="FFFFFF"/>
                </a:solidFill>
                <a:latin typeface="Microsoft YaHei"/>
                <a:ea typeface="Microsoft YaHei"/>
              </a:rPr>
              <a:t>Mainstream Algorithms</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3" name="图片 2">
            <a:extLst>
              <a:ext uri="{FF2B5EF4-FFF2-40B4-BE49-F238E27FC236}">
                <a16:creationId xmlns:a16="http://schemas.microsoft.com/office/drawing/2014/main" id="{6A71203B-CCFC-4E1B-9E53-3ECBF1505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346200"/>
            <a:ext cx="8546721" cy="4337142"/>
          </a:xfrm>
          <a:prstGeom prst="rect">
            <a:avLst/>
          </a:prstGeom>
        </p:spPr>
      </p:pic>
    </p:spTree>
    <p:extLst>
      <p:ext uri="{BB962C8B-B14F-4D97-AF65-F5344CB8AC3E}">
        <p14:creationId xmlns:p14="http://schemas.microsoft.com/office/powerpoint/2010/main" val="3194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4993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How </a:t>
            </a:r>
            <a:r>
              <a:rPr lang="en-US" sz="2400" dirty="0" err="1">
                <a:solidFill>
                  <a:srgbClr val="FFFFFF"/>
                </a:solidFill>
                <a:latin typeface="Microsoft YaHei"/>
                <a:ea typeface="Microsoft YaHei"/>
              </a:rPr>
              <a:t>Catboost</a:t>
            </a:r>
            <a:r>
              <a:rPr lang="en-US" sz="2400" dirty="0">
                <a:solidFill>
                  <a:srgbClr val="FFFFFF"/>
                </a:solidFill>
                <a:latin typeface="Microsoft YaHei"/>
                <a:ea typeface="Microsoft YaHei"/>
              </a:rPr>
              <a:t> Works </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4" name="图片 3">
            <a:extLst>
              <a:ext uri="{FF2B5EF4-FFF2-40B4-BE49-F238E27FC236}">
                <a16:creationId xmlns:a16="http://schemas.microsoft.com/office/drawing/2014/main" id="{2625DA45-EC26-4190-AD75-ACC77F64A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7190" y="627754"/>
            <a:ext cx="3055668" cy="1219200"/>
          </a:xfrm>
          <a:prstGeom prst="rect">
            <a:avLst/>
          </a:prstGeom>
        </p:spPr>
      </p:pic>
      <p:sp>
        <p:nvSpPr>
          <p:cNvPr id="2" name="文本框 1">
            <a:extLst>
              <a:ext uri="{FF2B5EF4-FFF2-40B4-BE49-F238E27FC236}">
                <a16:creationId xmlns:a16="http://schemas.microsoft.com/office/drawing/2014/main" id="{50FE314C-5AE1-4649-A04F-35A4C43A8941}"/>
              </a:ext>
            </a:extLst>
          </p:cNvPr>
          <p:cNvSpPr txBox="1"/>
          <p:nvPr/>
        </p:nvSpPr>
        <p:spPr>
          <a:xfrm>
            <a:off x="292100" y="1041400"/>
            <a:ext cx="7848600" cy="4801314"/>
          </a:xfrm>
          <a:prstGeom prst="rect">
            <a:avLst/>
          </a:prstGeom>
          <a:noFill/>
        </p:spPr>
        <p:txBody>
          <a:bodyPr wrap="square" rtlCol="0">
            <a:spAutoFit/>
          </a:bodyPr>
          <a:lstStyle/>
          <a:p>
            <a:r>
              <a:rPr lang="en-US" altLang="zh-CN" dirty="0"/>
              <a:t>Given a training set S, </a:t>
            </a:r>
            <a:r>
              <a:rPr lang="en-US" altLang="zh-CN" b="0" i="0" dirty="0">
                <a:solidFill>
                  <a:srgbClr val="292929"/>
                </a:solidFill>
                <a:effectLst/>
                <a:latin typeface="charter"/>
              </a:rPr>
              <a:t>there are </a:t>
            </a:r>
            <a:r>
              <a:rPr lang="en-US" altLang="zh-CN" b="1" i="0" dirty="0">
                <a:solidFill>
                  <a:srgbClr val="292929"/>
                </a:solidFill>
                <a:effectLst/>
                <a:latin typeface="charter"/>
              </a:rPr>
              <a:t>n</a:t>
            </a:r>
            <a:r>
              <a:rPr lang="en-US" altLang="zh-CN" b="0" i="0" dirty="0">
                <a:solidFill>
                  <a:srgbClr val="292929"/>
                </a:solidFill>
                <a:effectLst/>
                <a:latin typeface="charter"/>
              </a:rPr>
              <a:t> instances in </a:t>
            </a:r>
            <a:r>
              <a:rPr lang="en-US" altLang="zh-CN" b="1" i="0" dirty="0">
                <a:solidFill>
                  <a:srgbClr val="292929"/>
                </a:solidFill>
                <a:effectLst/>
                <a:latin typeface="charter"/>
              </a:rPr>
              <a:t>S</a:t>
            </a:r>
            <a:endParaRPr lang="en-US" altLang="zh-CN" dirty="0"/>
          </a:p>
          <a:p>
            <a:endParaRPr lang="en-US" altLang="zh-CN" dirty="0"/>
          </a:p>
          <a:p>
            <a:pPr marL="342900" indent="-342900">
              <a:buAutoNum type="arabicPeriod"/>
            </a:pPr>
            <a:r>
              <a:rPr lang="en-US" altLang="zh-CN" dirty="0"/>
              <a:t>Randomly permutate rows of S to generate new training sets. We do the permutation process s times to generate s new different training set Sr(r=1,2...s).</a:t>
            </a:r>
          </a:p>
          <a:p>
            <a:pPr marL="342900" indent="-342900">
              <a:buAutoNum type="arabicPeriod"/>
            </a:pPr>
            <a:endParaRPr lang="en-US" altLang="zh-CN" dirty="0"/>
          </a:p>
          <a:p>
            <a:pPr marL="342900" indent="-342900">
              <a:buAutoNum type="arabicPeriod"/>
            </a:pPr>
            <a:r>
              <a:rPr lang="pt-BR" altLang="zh-CN" dirty="0"/>
              <a:t>Initialize Matrix M(r, i)</a:t>
            </a:r>
            <a:r>
              <a:rPr lang="en-US" altLang="zh-CN" dirty="0"/>
              <a:t>, represents the prediction value for instance </a:t>
            </a:r>
            <a:r>
              <a:rPr lang="en-US" altLang="zh-CN" dirty="0" err="1"/>
              <a:t>i</a:t>
            </a:r>
            <a:r>
              <a:rPr lang="en-US" altLang="zh-CN" dirty="0"/>
              <a:t> on training set Sr.</a:t>
            </a:r>
          </a:p>
          <a:p>
            <a:pPr marL="342900" indent="-342900">
              <a:buAutoNum type="arabicPeriod"/>
            </a:pPr>
            <a:endParaRPr lang="en-US" altLang="zh-CN" dirty="0"/>
          </a:p>
          <a:p>
            <a:pPr marL="342900" indent="-342900">
              <a:buAutoNum type="arabicPeriod"/>
            </a:pPr>
            <a:r>
              <a:rPr lang="en-US" altLang="zh-CN" dirty="0"/>
              <a:t>Randomly choose one permutation training set Sr, Apply Ordered Target Statistics (TS) , build a new tree T, Using the new tree T to predict all permutation dataset S1,S2...Ss and update M (each set). Repeat the Step 3 for I times to build I trees.</a:t>
            </a:r>
          </a:p>
          <a:p>
            <a:pPr marL="342900" indent="-342900">
              <a:buAutoNum type="arabicPeriod"/>
            </a:pPr>
            <a:endParaRPr lang="en-US" altLang="zh-CN" dirty="0"/>
          </a:p>
          <a:p>
            <a:pPr marL="342900" indent="-342900">
              <a:buAutoNum type="arabicPeriod"/>
            </a:pPr>
            <a:r>
              <a:rPr lang="en-US" altLang="zh-CN" dirty="0"/>
              <a:t>Based on the output I trees, we can get any instance prediction by average all I tree’s predictions on the instance.</a:t>
            </a:r>
          </a:p>
          <a:p>
            <a:pPr marL="342900" indent="-342900">
              <a:buAutoNum type="arabicPeriod"/>
            </a:pPr>
            <a:endParaRPr lang="zh-CN" altLang="en-US" dirty="0"/>
          </a:p>
        </p:txBody>
      </p:sp>
    </p:spTree>
    <p:extLst>
      <p:ext uri="{BB962C8B-B14F-4D97-AF65-F5344CB8AC3E}">
        <p14:creationId xmlns:p14="http://schemas.microsoft.com/office/powerpoint/2010/main" val="337658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4993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How </a:t>
            </a:r>
            <a:r>
              <a:rPr lang="en-US" sz="2400" dirty="0" err="1">
                <a:solidFill>
                  <a:srgbClr val="FFFFFF"/>
                </a:solidFill>
                <a:latin typeface="Microsoft YaHei"/>
                <a:ea typeface="Microsoft YaHei"/>
              </a:rPr>
              <a:t>Catboost</a:t>
            </a:r>
            <a:r>
              <a:rPr lang="en-US" sz="2400" dirty="0">
                <a:solidFill>
                  <a:srgbClr val="FFFFFF"/>
                </a:solidFill>
                <a:latin typeface="Microsoft YaHei"/>
                <a:ea typeface="Microsoft YaHei"/>
              </a:rPr>
              <a:t> Works </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4" name="图片 3">
            <a:extLst>
              <a:ext uri="{FF2B5EF4-FFF2-40B4-BE49-F238E27FC236}">
                <a16:creationId xmlns:a16="http://schemas.microsoft.com/office/drawing/2014/main" id="{2625DA45-EC26-4190-AD75-ACC77F64AD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1332" y="610922"/>
            <a:ext cx="3055668" cy="1219200"/>
          </a:xfrm>
          <a:prstGeom prst="rect">
            <a:avLst/>
          </a:prstGeom>
        </p:spPr>
      </p:pic>
      <p:sp>
        <p:nvSpPr>
          <p:cNvPr id="2" name="文本框 1">
            <a:extLst>
              <a:ext uri="{FF2B5EF4-FFF2-40B4-BE49-F238E27FC236}">
                <a16:creationId xmlns:a16="http://schemas.microsoft.com/office/drawing/2014/main" id="{58BEE34C-078E-4A40-BC1E-F5B78F9B0E20}"/>
              </a:ext>
            </a:extLst>
          </p:cNvPr>
          <p:cNvSpPr txBox="1"/>
          <p:nvPr/>
        </p:nvSpPr>
        <p:spPr>
          <a:xfrm>
            <a:off x="292100" y="918285"/>
            <a:ext cx="8305800" cy="2031325"/>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6" name="文本框 5">
            <a:extLst>
              <a:ext uri="{FF2B5EF4-FFF2-40B4-BE49-F238E27FC236}">
                <a16:creationId xmlns:a16="http://schemas.microsoft.com/office/drawing/2014/main" id="{1B66AA42-BCFF-41C6-ABA8-CFBB2DBDE8A9}"/>
              </a:ext>
            </a:extLst>
          </p:cNvPr>
          <p:cNvSpPr txBox="1"/>
          <p:nvPr/>
        </p:nvSpPr>
        <p:spPr>
          <a:xfrm>
            <a:off x="328410" y="1074173"/>
            <a:ext cx="9718207" cy="5509200"/>
          </a:xfrm>
          <a:prstGeom prst="rect">
            <a:avLst/>
          </a:prstGeom>
          <a:noFill/>
        </p:spPr>
        <p:txBody>
          <a:bodyPr wrap="square" rtlCol="0">
            <a:spAutoFit/>
          </a:bodyPr>
          <a:lstStyle/>
          <a:p>
            <a:r>
              <a:rPr lang="en-US" altLang="zh-CN" sz="2000" b="1" dirty="0"/>
              <a:t>Target Statics</a:t>
            </a:r>
          </a:p>
          <a:p>
            <a:endParaRPr lang="en-US" altLang="zh-CN" sz="2000" b="1" dirty="0"/>
          </a:p>
          <a:p>
            <a:r>
              <a:rPr lang="en-US" altLang="zh-CN" dirty="0"/>
              <a:t>The target variable statistics are used to estimate the expected value of the target variable for each category.</a:t>
            </a:r>
          </a:p>
          <a:p>
            <a:endParaRPr lang="en-US" altLang="zh-CN" sz="2000" b="1" dirty="0"/>
          </a:p>
          <a:p>
            <a:r>
              <a:rPr lang="en-US" altLang="zh-CN" sz="2000" b="1" dirty="0"/>
              <a:t>The target mean encoding formula</a:t>
            </a:r>
          </a:p>
          <a:p>
            <a:endParaRPr lang="en-US" altLang="zh-CN" dirty="0"/>
          </a:p>
          <a:p>
            <a:endParaRPr lang="en-US" altLang="zh-CN" dirty="0"/>
          </a:p>
          <a:p>
            <a:endParaRPr lang="en-US" altLang="zh-CN" dirty="0"/>
          </a:p>
          <a:p>
            <a:endParaRPr lang="en-US" altLang="zh-CN" dirty="0"/>
          </a:p>
          <a:p>
            <a:endParaRPr lang="en-US" altLang="zh-CN" b="1" dirty="0"/>
          </a:p>
          <a:p>
            <a:r>
              <a:rPr lang="en-US" altLang="zh-CN" sz="2000" b="1" dirty="0"/>
              <a:t>Order TS</a:t>
            </a:r>
            <a:endParaRPr lang="en-US" altLang="zh-CN" dirty="0"/>
          </a:p>
          <a:p>
            <a:r>
              <a:rPr lang="en-US" altLang="zh-CN" dirty="0"/>
              <a:t>the data set is first generated in random order and then TS is calculated using the observable history.</a:t>
            </a:r>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8" name="图片 7">
            <a:extLst>
              <a:ext uri="{FF2B5EF4-FFF2-40B4-BE49-F238E27FC236}">
                <a16:creationId xmlns:a16="http://schemas.microsoft.com/office/drawing/2014/main" id="{0275EE6F-F3BD-4566-A6CB-38CDD0DA5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95" y="2995500"/>
            <a:ext cx="3568883" cy="1155759"/>
          </a:xfrm>
          <a:prstGeom prst="rect">
            <a:avLst/>
          </a:prstGeom>
        </p:spPr>
      </p:pic>
      <p:pic>
        <p:nvPicPr>
          <p:cNvPr id="10" name="图片 9">
            <a:extLst>
              <a:ext uri="{FF2B5EF4-FFF2-40B4-BE49-F238E27FC236}">
                <a16:creationId xmlns:a16="http://schemas.microsoft.com/office/drawing/2014/main" id="{B7FB94E6-F982-4EE1-B903-85D2F05DA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93" y="4883882"/>
            <a:ext cx="3454578" cy="1231963"/>
          </a:xfrm>
          <a:prstGeom prst="rect">
            <a:avLst/>
          </a:prstGeom>
        </p:spPr>
      </p:pic>
    </p:spTree>
    <p:extLst>
      <p:ext uri="{BB962C8B-B14F-4D97-AF65-F5344CB8AC3E}">
        <p14:creationId xmlns:p14="http://schemas.microsoft.com/office/powerpoint/2010/main" val="175868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8041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4.2 Model based on Support Vector Machine</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3213B411-236E-4639-AEDE-7B127218A030}"/>
              </a:ext>
            </a:extLst>
          </p:cNvPr>
          <p:cNvSpPr txBox="1"/>
          <p:nvPr/>
        </p:nvSpPr>
        <p:spPr>
          <a:xfrm>
            <a:off x="673100" y="1270000"/>
            <a:ext cx="4953000" cy="3693319"/>
          </a:xfrm>
          <a:prstGeom prst="rect">
            <a:avLst/>
          </a:prstGeom>
          <a:noFill/>
        </p:spPr>
        <p:txBody>
          <a:bodyPr wrap="square" rtlCol="0">
            <a:spAutoFit/>
          </a:bodyPr>
          <a:lstStyle/>
          <a:p>
            <a:r>
              <a:rPr lang="en-US" altLang="zh-CN" sz="2400" dirty="0"/>
              <a:t>Support vector machine (SVM) is a type of binary classification model.</a:t>
            </a:r>
          </a:p>
          <a:p>
            <a:endParaRPr lang="en-US" altLang="zh-CN" sz="2400" dirty="0"/>
          </a:p>
          <a:p>
            <a:endParaRPr lang="en-US" altLang="zh-CN" sz="2400" dirty="0"/>
          </a:p>
          <a:p>
            <a:r>
              <a:rPr lang="en-US" altLang="zh-CN" sz="2400" dirty="0"/>
              <a:t>The optimal hyperplane for feature space partitioning is the goal of SVM, and the idea of maximizing classification margins is the core of the SVM method.</a:t>
            </a:r>
          </a:p>
          <a:p>
            <a:endParaRPr lang="en-US" altLang="zh-CN" dirty="0"/>
          </a:p>
        </p:txBody>
      </p:sp>
      <p:pic>
        <p:nvPicPr>
          <p:cNvPr id="4" name="图片 3">
            <a:extLst>
              <a:ext uri="{FF2B5EF4-FFF2-40B4-BE49-F238E27FC236}">
                <a16:creationId xmlns:a16="http://schemas.microsoft.com/office/drawing/2014/main" id="{75DFBD66-7BC9-4E86-B57E-3CD7BFA93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807" y="1287346"/>
            <a:ext cx="5181600" cy="4488123"/>
          </a:xfrm>
          <a:prstGeom prst="rect">
            <a:avLst/>
          </a:prstGeom>
        </p:spPr>
      </p:pic>
    </p:spTree>
    <p:extLst>
      <p:ext uri="{BB962C8B-B14F-4D97-AF65-F5344CB8AC3E}">
        <p14:creationId xmlns:p14="http://schemas.microsoft.com/office/powerpoint/2010/main" val="18119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8041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4.2 The Gaussian RBF Kernel function </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4" name="文本框 3">
            <a:extLst>
              <a:ext uri="{FF2B5EF4-FFF2-40B4-BE49-F238E27FC236}">
                <a16:creationId xmlns:a16="http://schemas.microsoft.com/office/drawing/2014/main" id="{7D5B6924-53F8-4A41-AB7F-8B2E44DE1049}"/>
              </a:ext>
            </a:extLst>
          </p:cNvPr>
          <p:cNvSpPr txBox="1"/>
          <p:nvPr/>
        </p:nvSpPr>
        <p:spPr>
          <a:xfrm>
            <a:off x="479893" y="914356"/>
            <a:ext cx="9829800" cy="1754326"/>
          </a:xfrm>
          <a:prstGeom prst="rect">
            <a:avLst/>
          </a:prstGeom>
          <a:noFill/>
        </p:spPr>
        <p:txBody>
          <a:bodyPr wrap="square" rtlCol="0">
            <a:spAutoFit/>
          </a:bodyPr>
          <a:lstStyle/>
          <a:p>
            <a:r>
              <a:rPr lang="en-US" altLang="zh-CN" dirty="0"/>
              <a:t>The </a:t>
            </a:r>
            <a:r>
              <a:rPr lang="en-US" altLang="zh-CN" b="1" dirty="0"/>
              <a:t>Kernel Trick </a:t>
            </a:r>
            <a:r>
              <a:rPr lang="en-US" altLang="zh-CN" dirty="0"/>
              <a:t>helps us to actually visualize the non-linear datasets which are more complex and cant be solved or classified on the basis of a linear line.</a:t>
            </a:r>
          </a:p>
          <a:p>
            <a:endParaRPr lang="en-US" altLang="zh-CN" dirty="0"/>
          </a:p>
          <a:p>
            <a:r>
              <a:rPr lang="en-US" altLang="zh-CN" dirty="0"/>
              <a:t>Gaussian kernel function:</a:t>
            </a:r>
          </a:p>
          <a:p>
            <a:endParaRPr lang="en-US" altLang="zh-CN" dirty="0"/>
          </a:p>
          <a:p>
            <a:endParaRPr lang="zh-CN" altLang="en-US" dirty="0"/>
          </a:p>
        </p:txBody>
      </p:sp>
      <p:pic>
        <p:nvPicPr>
          <p:cNvPr id="14" name="图片 13">
            <a:extLst>
              <a:ext uri="{FF2B5EF4-FFF2-40B4-BE49-F238E27FC236}">
                <a16:creationId xmlns:a16="http://schemas.microsoft.com/office/drawing/2014/main" id="{1C6B3C1E-638D-45A4-A0BA-C60076BC5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00" y="3008575"/>
            <a:ext cx="3391074" cy="3124361"/>
          </a:xfrm>
          <a:prstGeom prst="rect">
            <a:avLst/>
          </a:prstGeom>
        </p:spPr>
      </p:pic>
      <p:pic>
        <p:nvPicPr>
          <p:cNvPr id="16" name="图片 15">
            <a:extLst>
              <a:ext uri="{FF2B5EF4-FFF2-40B4-BE49-F238E27FC236}">
                <a16:creationId xmlns:a16="http://schemas.microsoft.com/office/drawing/2014/main" id="{4B7D9686-74A0-48CC-BD1B-303CC0116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174" y="2923514"/>
            <a:ext cx="6629400" cy="3141220"/>
          </a:xfrm>
          <a:prstGeom prst="rect">
            <a:avLst/>
          </a:prstGeom>
        </p:spPr>
      </p:pic>
      <p:pic>
        <p:nvPicPr>
          <p:cNvPr id="18" name="图片 17">
            <a:extLst>
              <a:ext uri="{FF2B5EF4-FFF2-40B4-BE49-F238E27FC236}">
                <a16:creationId xmlns:a16="http://schemas.microsoft.com/office/drawing/2014/main" id="{A72E6DC0-49D1-4F7B-9107-35AFA5334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929" y="1935190"/>
            <a:ext cx="1961728" cy="830767"/>
          </a:xfrm>
          <a:prstGeom prst="rect">
            <a:avLst/>
          </a:prstGeom>
        </p:spPr>
      </p:pic>
    </p:spTree>
    <p:extLst>
      <p:ext uri="{BB962C8B-B14F-4D97-AF65-F5344CB8AC3E}">
        <p14:creationId xmlns:p14="http://schemas.microsoft.com/office/powerpoint/2010/main" val="4906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8041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4.2 Gamma and C</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3213B411-236E-4639-AEDE-7B127218A030}"/>
              </a:ext>
            </a:extLst>
          </p:cNvPr>
          <p:cNvSpPr txBox="1"/>
          <p:nvPr/>
        </p:nvSpPr>
        <p:spPr>
          <a:xfrm>
            <a:off x="630805" y="803504"/>
            <a:ext cx="10287000" cy="2831544"/>
          </a:xfrm>
          <a:prstGeom prst="rect">
            <a:avLst/>
          </a:prstGeom>
          <a:noFill/>
        </p:spPr>
        <p:txBody>
          <a:bodyPr wrap="square" rtlCol="0">
            <a:spAutoFit/>
          </a:bodyPr>
          <a:lstStyle/>
          <a:p>
            <a:r>
              <a:rPr lang="en-US" altLang="zh-CN" sz="2000" b="1" dirty="0"/>
              <a:t>C</a:t>
            </a:r>
            <a:r>
              <a:rPr lang="en-US" altLang="zh-CN" sz="2000" dirty="0"/>
              <a:t>- It is a hypermeter in SVM to control error. </a:t>
            </a:r>
          </a:p>
          <a:p>
            <a:r>
              <a:rPr lang="en-US" altLang="zh-CN" sz="2000" b="1" dirty="0"/>
              <a:t>Gamma</a:t>
            </a:r>
            <a:r>
              <a:rPr lang="en-US" altLang="zh-CN" sz="2000" dirty="0"/>
              <a:t>- it is used when we use the Gaussian RBF kernel. </a:t>
            </a:r>
          </a:p>
          <a:p>
            <a:endParaRPr lang="en-US" altLang="zh-CN" sz="2000" dirty="0"/>
          </a:p>
          <a:p>
            <a:r>
              <a:rPr lang="en-US" altLang="zh-CN" sz="2000" dirty="0"/>
              <a:t>Larger in C indicates less tolerance for error and possible overfitting, the smaller the c, the greater the error tolerance.</a:t>
            </a:r>
          </a:p>
          <a:p>
            <a:endParaRPr lang="en-US" altLang="zh-CN" sz="2000" dirty="0"/>
          </a:p>
          <a:p>
            <a:r>
              <a:rPr lang="en-US" altLang="zh-CN" sz="2000" dirty="0"/>
              <a:t>The larger the gamma value, the better the training result, but the more likely to cause overfitting and low generalization ability.</a:t>
            </a:r>
          </a:p>
          <a:p>
            <a:endParaRPr lang="en-US" altLang="zh-CN" dirty="0"/>
          </a:p>
        </p:txBody>
      </p:sp>
      <p:pic>
        <p:nvPicPr>
          <p:cNvPr id="4" name="图片 3">
            <a:extLst>
              <a:ext uri="{FF2B5EF4-FFF2-40B4-BE49-F238E27FC236}">
                <a16:creationId xmlns:a16="http://schemas.microsoft.com/office/drawing/2014/main" id="{F53DFBF9-1709-4258-97DA-1B87880CA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3601797"/>
            <a:ext cx="6898807" cy="2455214"/>
          </a:xfrm>
          <a:prstGeom prst="rect">
            <a:avLst/>
          </a:prstGeom>
        </p:spPr>
      </p:pic>
      <p:pic>
        <p:nvPicPr>
          <p:cNvPr id="6" name="图片 5">
            <a:extLst>
              <a:ext uri="{FF2B5EF4-FFF2-40B4-BE49-F238E27FC236}">
                <a16:creationId xmlns:a16="http://schemas.microsoft.com/office/drawing/2014/main" id="{A3B36C3B-CA23-4506-8142-DD3879C324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784" y="3358260"/>
            <a:ext cx="3733800" cy="2942288"/>
          </a:xfrm>
          <a:prstGeom prst="rect">
            <a:avLst/>
          </a:prstGeom>
        </p:spPr>
      </p:pic>
    </p:spTree>
    <p:extLst>
      <p:ext uri="{BB962C8B-B14F-4D97-AF65-F5344CB8AC3E}">
        <p14:creationId xmlns:p14="http://schemas.microsoft.com/office/powerpoint/2010/main" val="332524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8041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4.2 Data Processing</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3213B411-236E-4639-AEDE-7B127218A030}"/>
              </a:ext>
            </a:extLst>
          </p:cNvPr>
          <p:cNvSpPr txBox="1"/>
          <p:nvPr/>
        </p:nvSpPr>
        <p:spPr>
          <a:xfrm>
            <a:off x="749300" y="965200"/>
            <a:ext cx="9677400" cy="5078313"/>
          </a:xfrm>
          <a:prstGeom prst="rect">
            <a:avLst/>
          </a:prstGeom>
          <a:noFill/>
        </p:spPr>
        <p:txBody>
          <a:bodyPr wrap="square" rtlCol="0">
            <a:spAutoFit/>
          </a:bodyPr>
          <a:lstStyle/>
          <a:p>
            <a:endParaRPr lang="en-US" altLang="zh-CN" sz="2400" b="1" dirty="0"/>
          </a:p>
          <a:p>
            <a:endParaRPr lang="en-US" altLang="zh-CN" sz="2400" b="1" dirty="0"/>
          </a:p>
          <a:p>
            <a:r>
              <a:rPr lang="en-US" altLang="zh-CN" sz="2400" b="1" dirty="0" err="1"/>
              <a:t>StandardScaler</a:t>
            </a:r>
            <a:r>
              <a:rPr lang="en-US" altLang="zh-CN" sz="2400" b="1" dirty="0"/>
              <a:t>() </a:t>
            </a:r>
            <a:r>
              <a:rPr lang="en-US" altLang="zh-CN" sz="2400" dirty="0"/>
              <a:t>standardizes the data, ensuring that the variance of each dimension is 1. The mean value is 0.</a:t>
            </a:r>
          </a:p>
          <a:p>
            <a:endParaRPr lang="en-US" altLang="zh-CN" sz="2400" dirty="0"/>
          </a:p>
          <a:p>
            <a:endParaRPr lang="en-US" altLang="zh-CN" sz="2400" dirty="0"/>
          </a:p>
          <a:p>
            <a:endParaRPr lang="en-US" altLang="zh-CN" sz="2400" dirty="0"/>
          </a:p>
          <a:p>
            <a:r>
              <a:rPr lang="en-US" altLang="zh-CN" sz="2400" b="1" dirty="0" err="1"/>
              <a:t>GridsearchCV</a:t>
            </a:r>
            <a:r>
              <a:rPr lang="en-US" altLang="zh-CN" sz="2400" dirty="0"/>
              <a:t>: Grid search, which searches for parameters, means finding the parameter with the highest precision on the validation set from all parameters in the specified parameter range.</a:t>
            </a:r>
          </a:p>
          <a:p>
            <a:endParaRPr lang="en-US" altLang="zh-CN" sz="2400" dirty="0"/>
          </a:p>
          <a:p>
            <a:endParaRPr lang="en-US" altLang="zh-CN" sz="2400" dirty="0"/>
          </a:p>
          <a:p>
            <a:endParaRPr lang="en-US" altLang="zh-CN" dirty="0"/>
          </a:p>
          <a:p>
            <a:endParaRPr lang="en-US" altLang="zh-CN" dirty="0"/>
          </a:p>
        </p:txBody>
      </p:sp>
    </p:spTree>
    <p:extLst>
      <p:ext uri="{BB962C8B-B14F-4D97-AF65-F5344CB8AC3E}">
        <p14:creationId xmlns:p14="http://schemas.microsoft.com/office/powerpoint/2010/main" val="406788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reeform 1"/>
          <p:cNvSpPr/>
          <p:nvPr/>
        </p:nvSpPr>
        <p:spPr>
          <a:xfrm>
            <a:off x="-5792" y="5841137"/>
            <a:ext cx="11570822" cy="356752"/>
          </a:xfrm>
          <a:custGeom>
            <a:avLst/>
            <a:gdLst/>
            <a:ahLst/>
            <a:cxnLst/>
            <a:rect l="l" t="t" r="r" b="b"/>
            <a:pathLst>
              <a:path w="11570822" h="356752">
                <a:moveTo>
                  <a:pt x="11570823" y="356752"/>
                </a:moveTo>
                <a:lnTo>
                  <a:pt x="0" y="356752"/>
                </a:lnTo>
                <a:lnTo>
                  <a:pt x="0" y="0"/>
                </a:lnTo>
                <a:lnTo>
                  <a:pt x="11570823" y="0"/>
                </a:lnTo>
                <a:lnTo>
                  <a:pt x="11570823" y="356752"/>
                </a:lnTo>
                <a:close/>
              </a:path>
            </a:pathLst>
          </a:custGeom>
          <a:solidFill>
            <a:srgbClr val="44546A"/>
          </a:solidFill>
        </p:spPr>
      </p:sp>
      <p:sp>
        <p:nvSpPr>
          <p:cNvPr id="111" name="Freeform 2"/>
          <p:cNvSpPr/>
          <p:nvPr/>
        </p:nvSpPr>
        <p:spPr>
          <a:xfrm>
            <a:off x="-9058" y="-8960"/>
            <a:ext cx="11570822" cy="6027335"/>
          </a:xfrm>
          <a:custGeom>
            <a:avLst/>
            <a:gdLst/>
            <a:ahLst/>
            <a:cxnLst/>
            <a:rect l="l" t="t" r="r" b="b"/>
            <a:pathLst>
              <a:path w="11570822" h="6027335">
                <a:moveTo>
                  <a:pt x="11570823" y="6027335"/>
                </a:moveTo>
                <a:lnTo>
                  <a:pt x="0" y="6027335"/>
                </a:lnTo>
                <a:lnTo>
                  <a:pt x="0" y="0"/>
                </a:lnTo>
                <a:lnTo>
                  <a:pt x="11570823" y="0"/>
                </a:lnTo>
                <a:lnTo>
                  <a:pt x="11570823" y="6027335"/>
                </a:lnTo>
                <a:close/>
              </a:path>
            </a:pathLst>
          </a:custGeom>
          <a:solidFill>
            <a:srgbClr val="16294C"/>
          </a:solidFill>
        </p:spPr>
      </p:sp>
      <p:grpSp>
        <p:nvGrpSpPr>
          <p:cNvPr id="112" name="Group 3"/>
          <p:cNvGrpSpPr/>
          <p:nvPr/>
        </p:nvGrpSpPr>
        <p:grpSpPr>
          <a:xfrm>
            <a:off x="215900" y="2051105"/>
            <a:ext cx="11201400" cy="1763816"/>
            <a:chOff x="2931830" y="2051105"/>
            <a:chExt cx="7487851" cy="1763816"/>
          </a:xfrm>
        </p:grpSpPr>
        <p:sp>
          <p:nvSpPr>
            <p:cNvPr id="113" name="TextBox 112"/>
            <p:cNvSpPr txBox="1"/>
            <p:nvPr/>
          </p:nvSpPr>
          <p:spPr>
            <a:xfrm>
              <a:off x="5276582" y="2562102"/>
              <a:ext cx="5143099" cy="750019"/>
            </a:xfrm>
            <a:prstGeom prst="rect">
              <a:avLst/>
            </a:prstGeom>
          </p:spPr>
          <p:txBody>
            <a:bodyPr wrap="square" lIns="127000" tIns="47437" rIns="0" bIns="47437" rtlCol="0" anchor="t">
              <a:spAutoFit/>
            </a:bodyPr>
            <a:lstStyle/>
            <a:p>
              <a:pPr algn="l" latinLnBrk="1">
                <a:lnSpc>
                  <a:spcPct val="113400"/>
                </a:lnSpc>
              </a:pPr>
              <a:r>
                <a:rPr lang="en-US" altLang="zh-CN" sz="4000" b="1" dirty="0">
                  <a:solidFill>
                    <a:srgbClr val="FFFFFF"/>
                  </a:solidFill>
                  <a:latin typeface="Microsoft YaHei"/>
                  <a:ea typeface="Microsoft YaHei"/>
                </a:rPr>
                <a:t>Results</a:t>
              </a:r>
              <a:endParaRPr lang="en-US" sz="1100" dirty="0"/>
            </a:p>
          </p:txBody>
        </p:sp>
        <p:sp>
          <p:nvSpPr>
            <p:cNvPr id="114" name="TextBox 113"/>
            <p:cNvSpPr txBox="1"/>
            <p:nvPr/>
          </p:nvSpPr>
          <p:spPr>
            <a:xfrm>
              <a:off x="2931830" y="2051105"/>
              <a:ext cx="2502368" cy="1763816"/>
            </a:xfrm>
            <a:prstGeom prst="rect">
              <a:avLst/>
            </a:prstGeom>
          </p:spPr>
          <p:txBody>
            <a:bodyPr lIns="0" tIns="63500" rIns="0" bIns="63500" rtlCol="0" anchor="t">
              <a:spAutoFit/>
            </a:bodyPr>
            <a:lstStyle/>
            <a:p>
              <a:pPr algn="ctr" latinLnBrk="1">
                <a:lnSpc>
                  <a:spcPct val="113400"/>
                </a:lnSpc>
              </a:pPr>
              <a:r>
                <a:rPr lang="en-US" sz="10000" b="1" dirty="0">
                  <a:solidFill>
                    <a:srgbClr val="FFFFFF"/>
                  </a:solidFill>
                  <a:latin typeface="Microsoft YaHei"/>
                  <a:ea typeface="Microsoft YaHei"/>
                </a:rPr>
                <a:t>05</a:t>
              </a:r>
              <a:endParaRPr lang="en-US" sz="1100" dirty="0"/>
            </a:p>
          </p:txBody>
        </p:sp>
        <p:sp>
          <p:nvSpPr>
            <p:cNvPr id="115" name="TextBox 114"/>
            <p:cNvSpPr txBox="1"/>
            <p:nvPr/>
          </p:nvSpPr>
          <p:spPr>
            <a:xfrm>
              <a:off x="4933011" y="3003126"/>
              <a:ext cx="3686762" cy="308995"/>
            </a:xfrm>
            <a:prstGeom prst="rect">
              <a:avLst/>
            </a:prstGeom>
          </p:spPr>
          <p:txBody>
            <a:bodyPr lIns="127000" tIns="63500" rIns="0" bIns="63500" rtlCol="0" anchor="t">
              <a:spAutoFit/>
            </a:bodyPr>
            <a:lstStyle/>
            <a:p>
              <a:pPr algn="l" latinLnBrk="1">
                <a:lnSpc>
                  <a:spcPct val="113400"/>
                </a:lnSpc>
              </a:pPr>
              <a:endParaRPr lang="en-US" sz="1100" dirty="0"/>
            </a:p>
          </p:txBody>
        </p:sp>
      </p:grpSp>
    </p:spTree>
    <p:extLst>
      <p:ext uri="{BB962C8B-B14F-4D97-AF65-F5344CB8AC3E}">
        <p14:creationId xmlns:p14="http://schemas.microsoft.com/office/powerpoint/2010/main" val="41134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1000"/>
                                        <p:tgtEl>
                                          <p:spTgt spid="1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Freeform 1"/>
          <p:cNvSpPr/>
          <p:nvPr/>
        </p:nvSpPr>
        <p:spPr>
          <a:xfrm>
            <a:off x="-5792" y="5841137"/>
            <a:ext cx="11570822" cy="356752"/>
          </a:xfrm>
          <a:custGeom>
            <a:avLst/>
            <a:gdLst/>
            <a:ahLst/>
            <a:cxnLst/>
            <a:rect l="l" t="t" r="r" b="b"/>
            <a:pathLst>
              <a:path w="11570822" h="356752">
                <a:moveTo>
                  <a:pt x="11570823" y="356752"/>
                </a:moveTo>
                <a:lnTo>
                  <a:pt x="0" y="356752"/>
                </a:lnTo>
                <a:lnTo>
                  <a:pt x="0" y="0"/>
                </a:lnTo>
                <a:lnTo>
                  <a:pt x="11570823" y="0"/>
                </a:lnTo>
                <a:lnTo>
                  <a:pt x="11570823" y="356752"/>
                </a:lnTo>
                <a:close/>
              </a:path>
            </a:pathLst>
          </a:custGeom>
          <a:solidFill>
            <a:srgbClr val="44546A"/>
          </a:solidFill>
        </p:spPr>
      </p:sp>
      <p:sp>
        <p:nvSpPr>
          <p:cNvPr id="53" name="Freeform 2"/>
          <p:cNvSpPr/>
          <p:nvPr/>
        </p:nvSpPr>
        <p:spPr>
          <a:xfrm>
            <a:off x="-9058" y="-8960"/>
            <a:ext cx="11570822" cy="6027335"/>
          </a:xfrm>
          <a:custGeom>
            <a:avLst/>
            <a:gdLst/>
            <a:ahLst/>
            <a:cxnLst/>
            <a:rect l="l" t="t" r="r" b="b"/>
            <a:pathLst>
              <a:path w="11570822" h="6027335">
                <a:moveTo>
                  <a:pt x="11570823" y="6027335"/>
                </a:moveTo>
                <a:lnTo>
                  <a:pt x="0" y="6027335"/>
                </a:lnTo>
                <a:lnTo>
                  <a:pt x="0" y="0"/>
                </a:lnTo>
                <a:lnTo>
                  <a:pt x="11570823" y="0"/>
                </a:lnTo>
                <a:lnTo>
                  <a:pt x="11570823" y="6027335"/>
                </a:lnTo>
                <a:close/>
              </a:path>
            </a:pathLst>
          </a:custGeom>
          <a:solidFill>
            <a:srgbClr val="16294C"/>
          </a:solidFill>
        </p:spPr>
      </p:sp>
      <p:grpSp>
        <p:nvGrpSpPr>
          <p:cNvPr id="54" name="Group 3"/>
          <p:cNvGrpSpPr/>
          <p:nvPr/>
        </p:nvGrpSpPr>
        <p:grpSpPr>
          <a:xfrm>
            <a:off x="2931830" y="2051105"/>
            <a:ext cx="5742270" cy="1905000"/>
            <a:chOff x="2931830" y="2051105"/>
            <a:chExt cx="5742270" cy="1905000"/>
          </a:xfrm>
        </p:grpSpPr>
        <p:sp>
          <p:nvSpPr>
            <p:cNvPr id="55" name="TextBox 54"/>
            <p:cNvSpPr txBox="1"/>
            <p:nvPr/>
          </p:nvSpPr>
          <p:spPr>
            <a:xfrm>
              <a:off x="5204425" y="2493872"/>
              <a:ext cx="3469675" cy="750019"/>
            </a:xfrm>
            <a:prstGeom prst="rect">
              <a:avLst/>
            </a:prstGeom>
          </p:spPr>
          <p:txBody>
            <a:bodyPr wrap="square" lIns="127000" tIns="47437" rIns="0" bIns="47437" rtlCol="0" anchor="t">
              <a:spAutoFit/>
            </a:bodyPr>
            <a:lstStyle/>
            <a:p>
              <a:pPr algn="l" latinLnBrk="1">
                <a:lnSpc>
                  <a:spcPct val="113400"/>
                </a:lnSpc>
              </a:pPr>
              <a:r>
                <a:rPr lang="en-US" sz="4000" b="1" dirty="0">
                  <a:solidFill>
                    <a:srgbClr val="FFFFFF"/>
                  </a:solidFill>
                  <a:latin typeface="Microsoft YaHei"/>
                  <a:ea typeface="Microsoft YaHei"/>
                </a:rPr>
                <a:t>Background</a:t>
              </a:r>
              <a:endParaRPr lang="en-US" sz="1100" dirty="0"/>
            </a:p>
          </p:txBody>
        </p:sp>
        <p:sp>
          <p:nvSpPr>
            <p:cNvPr id="56" name="TextBox 55"/>
            <p:cNvSpPr txBox="1"/>
            <p:nvPr/>
          </p:nvSpPr>
          <p:spPr>
            <a:xfrm>
              <a:off x="2931830" y="2051105"/>
              <a:ext cx="2502368" cy="1905000"/>
            </a:xfrm>
            <a:prstGeom prst="rect">
              <a:avLst/>
            </a:prstGeom>
          </p:spPr>
          <p:txBody>
            <a:bodyPr lIns="0" tIns="63500" rIns="0" bIns="63500" rtlCol="0" anchor="t">
              <a:spAutoFit/>
            </a:bodyPr>
            <a:lstStyle/>
            <a:p>
              <a:pPr algn="ctr" latinLnBrk="1">
                <a:lnSpc>
                  <a:spcPct val="113400"/>
                </a:lnSpc>
              </a:pPr>
              <a:r>
                <a:rPr lang="en-US" sz="10000" b="1">
                  <a:solidFill>
                    <a:srgbClr val="FFFFFF"/>
                  </a:solidFill>
                  <a:latin typeface="Microsoft YaHei"/>
                  <a:ea typeface="Microsoft YaHei"/>
                </a:rPr>
                <a:t>01</a:t>
              </a:r>
              <a:endParaRPr lang="en-US" sz="1100"/>
            </a:p>
          </p:txBody>
        </p:sp>
        <p:sp>
          <p:nvSpPr>
            <p:cNvPr id="57" name="TextBox 56"/>
            <p:cNvSpPr txBox="1"/>
            <p:nvPr/>
          </p:nvSpPr>
          <p:spPr>
            <a:xfrm>
              <a:off x="4933011" y="3003126"/>
              <a:ext cx="3686762" cy="308995"/>
            </a:xfrm>
            <a:prstGeom prst="rect">
              <a:avLst/>
            </a:prstGeom>
          </p:spPr>
          <p:txBody>
            <a:bodyPr lIns="127000" tIns="63500" rIns="0" bIns="63500" rtlCol="0" anchor="t">
              <a:spAutoFit/>
            </a:bodyPr>
            <a:lstStyle/>
            <a:p>
              <a:pPr algn="l" latinLnBrk="1">
                <a:lnSpc>
                  <a:spcPct val="113400"/>
                </a:lnSpc>
              </a:pP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8041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5.1 Result</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graphicFrame>
        <p:nvGraphicFramePr>
          <p:cNvPr id="4" name="表格 6">
            <a:extLst>
              <a:ext uri="{FF2B5EF4-FFF2-40B4-BE49-F238E27FC236}">
                <a16:creationId xmlns:a16="http://schemas.microsoft.com/office/drawing/2014/main" id="{59EF37E3-9839-4B44-BAA5-3A949D917E99}"/>
              </a:ext>
            </a:extLst>
          </p:cNvPr>
          <p:cNvGraphicFramePr>
            <a:graphicFrameLocks noGrp="1"/>
          </p:cNvGraphicFramePr>
          <p:nvPr>
            <p:extLst>
              <p:ext uri="{D42A27DB-BD31-4B8C-83A1-F6EECF244321}">
                <p14:modId xmlns:p14="http://schemas.microsoft.com/office/powerpoint/2010/main" val="3116449557"/>
              </p:ext>
            </p:extLst>
          </p:nvPr>
        </p:nvGraphicFramePr>
        <p:xfrm>
          <a:off x="2197100" y="4124815"/>
          <a:ext cx="7704666" cy="1219201"/>
        </p:xfrm>
        <a:graphic>
          <a:graphicData uri="http://schemas.openxmlformats.org/drawingml/2006/table">
            <a:tbl>
              <a:tblPr firstRow="1" bandRow="1">
                <a:tableStyleId>{5C22544A-7EE6-4342-B048-85BDC9FD1C3A}</a:tableStyleId>
              </a:tblPr>
              <a:tblGrid>
                <a:gridCol w="2568222">
                  <a:extLst>
                    <a:ext uri="{9D8B030D-6E8A-4147-A177-3AD203B41FA5}">
                      <a16:colId xmlns:a16="http://schemas.microsoft.com/office/drawing/2014/main" val="3789861847"/>
                    </a:ext>
                  </a:extLst>
                </a:gridCol>
                <a:gridCol w="2568222">
                  <a:extLst>
                    <a:ext uri="{9D8B030D-6E8A-4147-A177-3AD203B41FA5}">
                      <a16:colId xmlns:a16="http://schemas.microsoft.com/office/drawing/2014/main" val="1700128021"/>
                    </a:ext>
                  </a:extLst>
                </a:gridCol>
                <a:gridCol w="2568222">
                  <a:extLst>
                    <a:ext uri="{9D8B030D-6E8A-4147-A177-3AD203B41FA5}">
                      <a16:colId xmlns:a16="http://schemas.microsoft.com/office/drawing/2014/main" val="4219838273"/>
                    </a:ext>
                  </a:extLst>
                </a:gridCol>
              </a:tblGrid>
              <a:tr h="498358">
                <a:tc>
                  <a:txBody>
                    <a:bodyPr/>
                    <a:lstStyle/>
                    <a:p>
                      <a:endParaRPr lang="zh-CN" altLang="en-US"/>
                    </a:p>
                  </a:txBody>
                  <a:tcPr/>
                </a:tc>
                <a:tc>
                  <a:txBody>
                    <a:bodyPr/>
                    <a:lstStyle/>
                    <a:p>
                      <a:pPr algn="ctr"/>
                      <a:r>
                        <a:rPr lang="en-US" altLang="zh-CN" sz="2400" dirty="0" err="1"/>
                        <a:t>Catboost</a:t>
                      </a:r>
                      <a:endParaRPr lang="zh-CN" altLang="en-US" sz="2400" dirty="0"/>
                    </a:p>
                  </a:txBody>
                  <a:tcPr/>
                </a:tc>
                <a:tc>
                  <a:txBody>
                    <a:bodyPr/>
                    <a:lstStyle/>
                    <a:p>
                      <a:pPr algn="ctr"/>
                      <a:r>
                        <a:rPr lang="en-US" altLang="zh-CN" sz="2400" dirty="0"/>
                        <a:t>SVM</a:t>
                      </a:r>
                      <a:endParaRPr lang="zh-CN" altLang="en-US" sz="2400" dirty="0"/>
                    </a:p>
                  </a:txBody>
                  <a:tcPr/>
                </a:tc>
                <a:extLst>
                  <a:ext uri="{0D108BD9-81ED-4DB2-BD59-A6C34878D82A}">
                    <a16:rowId xmlns:a16="http://schemas.microsoft.com/office/drawing/2014/main" val="2775826187"/>
                  </a:ext>
                </a:extLst>
              </a:tr>
              <a:tr h="720843">
                <a:tc>
                  <a:txBody>
                    <a:bodyPr/>
                    <a:lstStyle/>
                    <a:p>
                      <a:pPr algn="ctr"/>
                      <a:r>
                        <a:rPr lang="en-US" altLang="zh-CN" sz="2400" dirty="0"/>
                        <a:t>Score</a:t>
                      </a:r>
                      <a:endParaRPr lang="zh-CN" altLang="en-US" sz="2400" dirty="0"/>
                    </a:p>
                  </a:txBody>
                  <a:tcPr/>
                </a:tc>
                <a:tc>
                  <a:txBody>
                    <a:bodyPr/>
                    <a:lstStyle/>
                    <a:p>
                      <a:pPr algn="ctr"/>
                      <a:r>
                        <a:rPr lang="en-US" altLang="zh-CN" sz="2400" dirty="0"/>
                        <a:t>0.0029</a:t>
                      </a:r>
                      <a:endParaRPr lang="zh-CN" altLang="en-US" sz="2400" dirty="0"/>
                    </a:p>
                  </a:txBody>
                  <a:tcPr/>
                </a:tc>
                <a:tc>
                  <a:txBody>
                    <a:bodyPr/>
                    <a:lstStyle/>
                    <a:p>
                      <a:pPr algn="ctr"/>
                      <a:r>
                        <a:rPr lang="en-US" altLang="zh-CN" sz="2400" dirty="0"/>
                        <a:t>0.003</a:t>
                      </a:r>
                      <a:endParaRPr lang="zh-CN" altLang="en-US" sz="2400" dirty="0"/>
                    </a:p>
                  </a:txBody>
                  <a:tcPr/>
                </a:tc>
                <a:extLst>
                  <a:ext uri="{0D108BD9-81ED-4DB2-BD59-A6C34878D82A}">
                    <a16:rowId xmlns:a16="http://schemas.microsoft.com/office/drawing/2014/main" val="2573629811"/>
                  </a:ext>
                </a:extLst>
              </a:tr>
            </a:tbl>
          </a:graphicData>
        </a:graphic>
      </p:graphicFrame>
      <p:pic>
        <p:nvPicPr>
          <p:cNvPr id="12" name="图片 11">
            <a:extLst>
              <a:ext uri="{FF2B5EF4-FFF2-40B4-BE49-F238E27FC236}">
                <a16:creationId xmlns:a16="http://schemas.microsoft.com/office/drawing/2014/main" id="{0388E6BB-F90B-4376-A680-7BB8C3595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1187196"/>
            <a:ext cx="7124215" cy="803285"/>
          </a:xfrm>
          <a:prstGeom prst="rect">
            <a:avLst/>
          </a:prstGeom>
        </p:spPr>
      </p:pic>
      <p:pic>
        <p:nvPicPr>
          <p:cNvPr id="13" name="图片 12">
            <a:extLst>
              <a:ext uri="{FF2B5EF4-FFF2-40B4-BE49-F238E27FC236}">
                <a16:creationId xmlns:a16="http://schemas.microsoft.com/office/drawing/2014/main" id="{77326121-18E2-4FC9-AB6B-5133C24BC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610" y="2527051"/>
            <a:ext cx="6651720" cy="832892"/>
          </a:xfrm>
          <a:prstGeom prst="rect">
            <a:avLst/>
          </a:prstGeom>
        </p:spPr>
      </p:pic>
      <p:sp>
        <p:nvSpPr>
          <p:cNvPr id="9" name="文本框 8">
            <a:extLst>
              <a:ext uri="{FF2B5EF4-FFF2-40B4-BE49-F238E27FC236}">
                <a16:creationId xmlns:a16="http://schemas.microsoft.com/office/drawing/2014/main" id="{2660A557-DD50-41CC-AE86-3E09B5C09338}"/>
              </a:ext>
            </a:extLst>
          </p:cNvPr>
          <p:cNvSpPr txBox="1"/>
          <p:nvPr/>
        </p:nvSpPr>
        <p:spPr>
          <a:xfrm>
            <a:off x="749300" y="5613400"/>
            <a:ext cx="9906000" cy="646331"/>
          </a:xfrm>
          <a:prstGeom prst="rect">
            <a:avLst/>
          </a:prstGeom>
          <a:noFill/>
        </p:spPr>
        <p:txBody>
          <a:bodyPr wrap="square" rtlCol="0">
            <a:spAutoFit/>
          </a:bodyPr>
          <a:lstStyle/>
          <a:p>
            <a:r>
              <a:rPr lang="en-US" altLang="zh-CN" sz="1800" dirty="0"/>
              <a:t>Note: In </a:t>
            </a:r>
            <a:r>
              <a:rPr lang="en-US" altLang="zh-CN" sz="1800" dirty="0" err="1"/>
              <a:t>sklearn</a:t>
            </a:r>
            <a:r>
              <a:rPr lang="en-US" altLang="zh-CN" sz="1800" dirty="0"/>
              <a:t>, all losses are represented as negative numbers, so either the mean squared error or the squared error will be calculated as negative numbers.</a:t>
            </a:r>
            <a:endParaRPr lang="zh-CN" altLang="en-US" dirty="0"/>
          </a:p>
        </p:txBody>
      </p:sp>
      <p:sp>
        <p:nvSpPr>
          <p:cNvPr id="10" name="文本框 9">
            <a:extLst>
              <a:ext uri="{FF2B5EF4-FFF2-40B4-BE49-F238E27FC236}">
                <a16:creationId xmlns:a16="http://schemas.microsoft.com/office/drawing/2014/main" id="{12AF9467-7E63-401C-B8D3-FA48562C0D29}"/>
              </a:ext>
            </a:extLst>
          </p:cNvPr>
          <p:cNvSpPr txBox="1"/>
          <p:nvPr/>
        </p:nvSpPr>
        <p:spPr>
          <a:xfrm>
            <a:off x="673100" y="1417473"/>
            <a:ext cx="2707807" cy="1754326"/>
          </a:xfrm>
          <a:prstGeom prst="rect">
            <a:avLst/>
          </a:prstGeom>
          <a:noFill/>
        </p:spPr>
        <p:txBody>
          <a:bodyPr wrap="square" rtlCol="0">
            <a:spAutoFit/>
          </a:bodyPr>
          <a:lstStyle/>
          <a:p>
            <a:r>
              <a:rPr lang="en-US" altLang="zh-CN" dirty="0" err="1"/>
              <a:t>Catboost</a:t>
            </a:r>
            <a:endParaRPr lang="en-US" altLang="zh-CN" dirty="0"/>
          </a:p>
          <a:p>
            <a:endParaRPr lang="en-US" altLang="zh-CN" dirty="0"/>
          </a:p>
          <a:p>
            <a:endParaRPr lang="en-US" altLang="zh-CN" dirty="0"/>
          </a:p>
          <a:p>
            <a:endParaRPr lang="en-US" altLang="zh-CN" dirty="0"/>
          </a:p>
          <a:p>
            <a:endParaRPr lang="en-US" altLang="zh-CN" dirty="0"/>
          </a:p>
          <a:p>
            <a:r>
              <a:rPr lang="en-US" altLang="zh-CN" dirty="0"/>
              <a:t>SVM</a:t>
            </a:r>
            <a:endParaRPr lang="zh-CN" altLang="en-US" dirty="0"/>
          </a:p>
        </p:txBody>
      </p:sp>
    </p:spTree>
    <p:extLst>
      <p:ext uri="{BB962C8B-B14F-4D97-AF65-F5344CB8AC3E}">
        <p14:creationId xmlns:p14="http://schemas.microsoft.com/office/powerpoint/2010/main" val="20665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Freeform 1"/>
          <p:cNvSpPr/>
          <p:nvPr/>
        </p:nvSpPr>
        <p:spPr>
          <a:xfrm>
            <a:off x="-7466" y="4781476"/>
            <a:ext cx="11570822" cy="356752"/>
          </a:xfrm>
          <a:custGeom>
            <a:avLst/>
            <a:gdLst/>
            <a:ahLst/>
            <a:cxnLst/>
            <a:rect l="l" t="t" r="r" b="b"/>
            <a:pathLst>
              <a:path w="11570822" h="356752">
                <a:moveTo>
                  <a:pt x="11570823" y="356751"/>
                </a:moveTo>
                <a:lnTo>
                  <a:pt x="0" y="356751"/>
                </a:lnTo>
                <a:lnTo>
                  <a:pt x="0" y="0"/>
                </a:lnTo>
                <a:lnTo>
                  <a:pt x="11570823" y="0"/>
                </a:lnTo>
                <a:lnTo>
                  <a:pt x="11570823" y="356751"/>
                </a:lnTo>
                <a:close/>
              </a:path>
            </a:pathLst>
          </a:custGeom>
          <a:solidFill>
            <a:srgbClr val="44546A"/>
          </a:solidFill>
        </p:spPr>
      </p:sp>
      <p:sp>
        <p:nvSpPr>
          <p:cNvPr id="154" name="Freeform 2"/>
          <p:cNvSpPr/>
          <p:nvPr/>
        </p:nvSpPr>
        <p:spPr>
          <a:xfrm>
            <a:off x="-7466" y="-180311"/>
            <a:ext cx="11570822" cy="4961787"/>
          </a:xfrm>
          <a:custGeom>
            <a:avLst/>
            <a:gdLst/>
            <a:ahLst/>
            <a:cxnLst/>
            <a:rect l="l" t="t" r="r" b="b"/>
            <a:pathLst>
              <a:path w="11570822" h="4961787">
                <a:moveTo>
                  <a:pt x="11570823" y="4961788"/>
                </a:moveTo>
                <a:lnTo>
                  <a:pt x="0" y="4961788"/>
                </a:lnTo>
                <a:lnTo>
                  <a:pt x="0" y="0"/>
                </a:lnTo>
                <a:lnTo>
                  <a:pt x="11570823" y="0"/>
                </a:lnTo>
                <a:lnTo>
                  <a:pt x="11570823" y="4961788"/>
                </a:lnTo>
                <a:close/>
              </a:path>
            </a:pathLst>
          </a:custGeom>
          <a:solidFill>
            <a:srgbClr val="16294C"/>
          </a:solidFill>
        </p:spPr>
      </p:sp>
      <p:sp>
        <p:nvSpPr>
          <p:cNvPr id="156" name="TextBox 4"/>
          <p:cNvSpPr txBox="1"/>
          <p:nvPr/>
        </p:nvSpPr>
        <p:spPr>
          <a:xfrm>
            <a:off x="1370139" y="1919118"/>
            <a:ext cx="9083327" cy="2190215"/>
          </a:xfrm>
          <a:prstGeom prst="rect">
            <a:avLst/>
          </a:prstGeom>
        </p:spPr>
        <p:txBody>
          <a:bodyPr lIns="0" tIns="63500" rIns="0" bIns="63500" rtlCol="0" anchor="t">
            <a:spAutoFit/>
          </a:bodyPr>
          <a:lstStyle/>
          <a:p>
            <a:pPr algn="ctr" latinLnBrk="1">
              <a:lnSpc>
                <a:spcPct val="113400"/>
              </a:lnSpc>
            </a:pPr>
            <a:r>
              <a:rPr lang="en-US" sz="4800" b="1" dirty="0">
                <a:solidFill>
                  <a:srgbClr val="FFFFFF"/>
                </a:solidFill>
                <a:latin typeface="Microsoft YaHei"/>
                <a:ea typeface="Microsoft YaHei"/>
              </a:rPr>
              <a:t>Q &amp; A</a:t>
            </a:r>
          </a:p>
          <a:p>
            <a:pPr algn="ctr" latinLnBrk="1">
              <a:lnSpc>
                <a:spcPct val="113400"/>
              </a:lnSpc>
            </a:pPr>
            <a:endParaRPr lang="en-US" sz="4800" dirty="0">
              <a:solidFill>
                <a:srgbClr val="FFFFFF"/>
              </a:solidFill>
              <a:latin typeface="Microsoft YaHei"/>
              <a:ea typeface="Microsoft YaHei"/>
            </a:endParaRPr>
          </a:p>
          <a:p>
            <a:pPr algn="ctr" latinLnBrk="1">
              <a:lnSpc>
                <a:spcPct val="113400"/>
              </a:lnSpc>
            </a:pPr>
            <a:r>
              <a:rPr lang="en-US" sz="2400" dirty="0">
                <a:solidFill>
                  <a:srgbClr val="FFFFFF"/>
                </a:solidFill>
                <a:latin typeface="Microsoft YaHei"/>
                <a:ea typeface="Microsoft YaHei"/>
              </a:rPr>
              <a:t>Thanks for Listening</a:t>
            </a:r>
            <a:endParaRPr lang="en-US" sz="2400" dirty="0"/>
          </a:p>
        </p:txBody>
      </p:sp>
      <p:sp>
        <p:nvSpPr>
          <p:cNvPr id="157" name="Freeform 5"/>
          <p:cNvSpPr/>
          <p:nvPr/>
        </p:nvSpPr>
        <p:spPr>
          <a:xfrm>
            <a:off x="3053306" y="5511409"/>
            <a:ext cx="478742" cy="537535"/>
          </a:xfrm>
          <a:custGeom>
            <a:avLst/>
            <a:gdLst/>
            <a:ahLst/>
            <a:cxnLst/>
            <a:rect l="l" t="t" r="r" b="b"/>
            <a:pathLst>
              <a:path w="478742" h="537535">
                <a:moveTo>
                  <a:pt x="319005" y="436117"/>
                </a:moveTo>
                <a:cubicBezTo>
                  <a:pt x="310665" y="436117"/>
                  <a:pt x="306500" y="442459"/>
                  <a:pt x="306500" y="448791"/>
                </a:cubicBezTo>
                <a:cubicBezTo>
                  <a:pt x="306500" y="488939"/>
                  <a:pt x="306500" y="488939"/>
                  <a:pt x="306500" y="488939"/>
                </a:cubicBezTo>
                <a:cubicBezTo>
                  <a:pt x="306500" y="495280"/>
                  <a:pt x="310665" y="499505"/>
                  <a:pt x="319005" y="499505"/>
                </a:cubicBezTo>
                <a:cubicBezTo>
                  <a:pt x="400360" y="499505"/>
                  <a:pt x="400360" y="499505"/>
                  <a:pt x="400360" y="499505"/>
                </a:cubicBezTo>
                <a:cubicBezTo>
                  <a:pt x="406626" y="499505"/>
                  <a:pt x="412882" y="495280"/>
                  <a:pt x="412882" y="488939"/>
                </a:cubicBezTo>
                <a:lnTo>
                  <a:pt x="412882" y="448791"/>
                </a:lnTo>
                <a:cubicBezTo>
                  <a:pt x="412882" y="442459"/>
                  <a:pt x="406626" y="436117"/>
                  <a:pt x="400360" y="436117"/>
                </a:cubicBezTo>
                <a:cubicBezTo>
                  <a:pt x="319005" y="436117"/>
                  <a:pt x="319005" y="436117"/>
                  <a:pt x="319005" y="436117"/>
                </a:cubicBezTo>
                <a:lnTo>
                  <a:pt x="319005" y="436117"/>
                </a:lnTo>
                <a:close/>
                <a:moveTo>
                  <a:pt x="161678" y="314408"/>
                </a:moveTo>
                <a:cubicBezTo>
                  <a:pt x="165877" y="314408"/>
                  <a:pt x="167977" y="314408"/>
                  <a:pt x="172176" y="314408"/>
                </a:cubicBezTo>
                <a:cubicBezTo>
                  <a:pt x="174275" y="316516"/>
                  <a:pt x="176375" y="318616"/>
                  <a:pt x="178475" y="322824"/>
                </a:cubicBezTo>
                <a:cubicBezTo>
                  <a:pt x="205778" y="396499"/>
                  <a:pt x="205778" y="396499"/>
                  <a:pt x="205778" y="396499"/>
                </a:cubicBezTo>
                <a:cubicBezTo>
                  <a:pt x="209969" y="381776"/>
                  <a:pt x="209969" y="381776"/>
                  <a:pt x="209969" y="381776"/>
                </a:cubicBezTo>
                <a:cubicBezTo>
                  <a:pt x="201570" y="360720"/>
                  <a:pt x="201570" y="360720"/>
                  <a:pt x="201570" y="360720"/>
                </a:cubicBezTo>
                <a:cubicBezTo>
                  <a:pt x="199471" y="356512"/>
                  <a:pt x="201570" y="352296"/>
                  <a:pt x="203670" y="348088"/>
                </a:cubicBezTo>
                <a:cubicBezTo>
                  <a:pt x="205778" y="345988"/>
                  <a:pt x="209969" y="343880"/>
                  <a:pt x="212068" y="343880"/>
                </a:cubicBezTo>
                <a:cubicBezTo>
                  <a:pt x="266666" y="343880"/>
                  <a:pt x="266666" y="343880"/>
                  <a:pt x="266666" y="343880"/>
                </a:cubicBezTo>
                <a:cubicBezTo>
                  <a:pt x="268757" y="343880"/>
                  <a:pt x="272965" y="345988"/>
                  <a:pt x="275065" y="348088"/>
                </a:cubicBezTo>
                <a:cubicBezTo>
                  <a:pt x="277164" y="352296"/>
                  <a:pt x="279255" y="356512"/>
                  <a:pt x="277164" y="360720"/>
                </a:cubicBezTo>
                <a:cubicBezTo>
                  <a:pt x="268757" y="381776"/>
                  <a:pt x="268757" y="381776"/>
                  <a:pt x="268757" y="381776"/>
                </a:cubicBezTo>
                <a:cubicBezTo>
                  <a:pt x="272965" y="396499"/>
                  <a:pt x="272965" y="396499"/>
                  <a:pt x="272965" y="396499"/>
                </a:cubicBezTo>
                <a:cubicBezTo>
                  <a:pt x="300268" y="322824"/>
                  <a:pt x="300268" y="322824"/>
                  <a:pt x="300268" y="322824"/>
                </a:cubicBezTo>
                <a:cubicBezTo>
                  <a:pt x="302359" y="318616"/>
                  <a:pt x="304459" y="316516"/>
                  <a:pt x="306567" y="314408"/>
                </a:cubicBezTo>
                <a:cubicBezTo>
                  <a:pt x="310766" y="314408"/>
                  <a:pt x="312857" y="314408"/>
                  <a:pt x="317065" y="314408"/>
                </a:cubicBezTo>
                <a:cubicBezTo>
                  <a:pt x="424145" y="358612"/>
                  <a:pt x="424145" y="358612"/>
                  <a:pt x="424145" y="358612"/>
                </a:cubicBezTo>
                <a:cubicBezTo>
                  <a:pt x="457747" y="371244"/>
                  <a:pt x="478743" y="402815"/>
                  <a:pt x="478743" y="438612"/>
                </a:cubicBezTo>
                <a:cubicBezTo>
                  <a:pt x="478743" y="524903"/>
                  <a:pt x="478743" y="524903"/>
                  <a:pt x="478743" y="524903"/>
                </a:cubicBezTo>
                <a:cubicBezTo>
                  <a:pt x="478743" y="531227"/>
                  <a:pt x="472444" y="537535"/>
                  <a:pt x="466137" y="537535"/>
                </a:cubicBezTo>
                <a:cubicBezTo>
                  <a:pt x="12598" y="537535"/>
                  <a:pt x="12598" y="537535"/>
                  <a:pt x="12598" y="537535"/>
                </a:cubicBezTo>
                <a:cubicBezTo>
                  <a:pt x="6299" y="537535"/>
                  <a:pt x="0" y="531227"/>
                  <a:pt x="0" y="524903"/>
                </a:cubicBezTo>
                <a:cubicBezTo>
                  <a:pt x="0" y="438612"/>
                  <a:pt x="0" y="438612"/>
                  <a:pt x="0" y="438612"/>
                </a:cubicBezTo>
                <a:cubicBezTo>
                  <a:pt x="0" y="402815"/>
                  <a:pt x="20996" y="371244"/>
                  <a:pt x="54590" y="358612"/>
                </a:cubicBezTo>
                <a:cubicBezTo>
                  <a:pt x="161678" y="314408"/>
                  <a:pt x="161678" y="314408"/>
                  <a:pt x="161678" y="314408"/>
                </a:cubicBezTo>
                <a:lnTo>
                  <a:pt x="161678" y="314408"/>
                </a:lnTo>
                <a:close/>
                <a:moveTo>
                  <a:pt x="247837" y="0"/>
                </a:moveTo>
                <a:cubicBezTo>
                  <a:pt x="273242" y="0"/>
                  <a:pt x="298664" y="8441"/>
                  <a:pt x="321953" y="25323"/>
                </a:cubicBezTo>
                <a:cubicBezTo>
                  <a:pt x="360056" y="54862"/>
                  <a:pt x="355824" y="116057"/>
                  <a:pt x="355824" y="126607"/>
                </a:cubicBezTo>
                <a:cubicBezTo>
                  <a:pt x="355824" y="135048"/>
                  <a:pt x="357940" y="143489"/>
                  <a:pt x="357940" y="149821"/>
                </a:cubicBezTo>
                <a:cubicBezTo>
                  <a:pt x="360056" y="151929"/>
                  <a:pt x="364298" y="154038"/>
                  <a:pt x="366414" y="160370"/>
                </a:cubicBezTo>
                <a:cubicBezTo>
                  <a:pt x="374888" y="170920"/>
                  <a:pt x="374888" y="183577"/>
                  <a:pt x="370655" y="200459"/>
                </a:cubicBezTo>
                <a:cubicBezTo>
                  <a:pt x="362181" y="234223"/>
                  <a:pt x="343125" y="240556"/>
                  <a:pt x="332535" y="242664"/>
                </a:cubicBezTo>
                <a:cubicBezTo>
                  <a:pt x="326186" y="255321"/>
                  <a:pt x="311362" y="280644"/>
                  <a:pt x="296548" y="293310"/>
                </a:cubicBezTo>
                <a:cubicBezTo>
                  <a:pt x="292315" y="299642"/>
                  <a:pt x="283832" y="303850"/>
                  <a:pt x="275367" y="308075"/>
                </a:cubicBezTo>
                <a:cubicBezTo>
                  <a:pt x="262660" y="312291"/>
                  <a:pt x="252078" y="314408"/>
                  <a:pt x="239371" y="314408"/>
                </a:cubicBezTo>
                <a:cubicBezTo>
                  <a:pt x="226665" y="314408"/>
                  <a:pt x="216074" y="312291"/>
                  <a:pt x="203376" y="308075"/>
                </a:cubicBezTo>
                <a:cubicBezTo>
                  <a:pt x="194902" y="303850"/>
                  <a:pt x="186428" y="299642"/>
                  <a:pt x="182195" y="293310"/>
                </a:cubicBezTo>
                <a:cubicBezTo>
                  <a:pt x="167380" y="280644"/>
                  <a:pt x="152549" y="255321"/>
                  <a:pt x="146200" y="242664"/>
                </a:cubicBezTo>
                <a:cubicBezTo>
                  <a:pt x="135618" y="240556"/>
                  <a:pt x="116553" y="234223"/>
                  <a:pt x="108088" y="200459"/>
                </a:cubicBezTo>
                <a:cubicBezTo>
                  <a:pt x="103855" y="183577"/>
                  <a:pt x="103855" y="170920"/>
                  <a:pt x="112320" y="160370"/>
                </a:cubicBezTo>
                <a:cubicBezTo>
                  <a:pt x="114437" y="154038"/>
                  <a:pt x="118670" y="151929"/>
                  <a:pt x="120794" y="149821"/>
                </a:cubicBezTo>
                <a:cubicBezTo>
                  <a:pt x="120794" y="145597"/>
                  <a:pt x="120794" y="141380"/>
                  <a:pt x="122911" y="137156"/>
                </a:cubicBezTo>
                <a:cubicBezTo>
                  <a:pt x="116553" y="128723"/>
                  <a:pt x="108088" y="109725"/>
                  <a:pt x="118670" y="80185"/>
                </a:cubicBezTo>
                <a:cubicBezTo>
                  <a:pt x="129260" y="48538"/>
                  <a:pt x="152549" y="44313"/>
                  <a:pt x="165255" y="44313"/>
                </a:cubicBezTo>
                <a:cubicBezTo>
                  <a:pt x="169497" y="35872"/>
                  <a:pt x="177962" y="27431"/>
                  <a:pt x="190669" y="16882"/>
                </a:cubicBezTo>
                <a:cubicBezTo>
                  <a:pt x="205492" y="6333"/>
                  <a:pt x="226665" y="0"/>
                  <a:pt x="247837" y="0"/>
                </a:cubicBezTo>
                <a:lnTo>
                  <a:pt x="247837" y="0"/>
                </a:lnTo>
                <a:close/>
              </a:path>
            </a:pathLst>
          </a:custGeom>
          <a:solidFill>
            <a:srgbClr val="16294C"/>
          </a:solidFill>
        </p:spPr>
      </p:sp>
      <p:sp>
        <p:nvSpPr>
          <p:cNvPr id="158" name="Freeform 6"/>
          <p:cNvSpPr/>
          <p:nvPr/>
        </p:nvSpPr>
        <p:spPr>
          <a:xfrm>
            <a:off x="6799122" y="5522032"/>
            <a:ext cx="481045" cy="513898"/>
          </a:xfrm>
          <a:custGeom>
            <a:avLst/>
            <a:gdLst/>
            <a:ahLst/>
            <a:cxnLst/>
            <a:rect l="l" t="t" r="r" b="b"/>
            <a:pathLst>
              <a:path w="481045" h="513898">
                <a:moveTo>
                  <a:pt x="470937" y="473750"/>
                </a:moveTo>
                <a:cubicBezTo>
                  <a:pt x="424456" y="453676"/>
                  <a:pt x="398167" y="437616"/>
                  <a:pt x="349656" y="421557"/>
                </a:cubicBezTo>
                <a:cubicBezTo>
                  <a:pt x="345621" y="419550"/>
                  <a:pt x="341578" y="417542"/>
                  <a:pt x="339565" y="415535"/>
                </a:cubicBezTo>
                <a:cubicBezTo>
                  <a:pt x="335513" y="407505"/>
                  <a:pt x="333492" y="399476"/>
                  <a:pt x="331470" y="391446"/>
                </a:cubicBezTo>
                <a:cubicBezTo>
                  <a:pt x="329457" y="387431"/>
                  <a:pt x="327427" y="381409"/>
                  <a:pt x="321370" y="379401"/>
                </a:cubicBezTo>
                <a:cubicBezTo>
                  <a:pt x="319349" y="379401"/>
                  <a:pt x="317319" y="375387"/>
                  <a:pt x="317319" y="373379"/>
                </a:cubicBezTo>
                <a:cubicBezTo>
                  <a:pt x="317319" y="355312"/>
                  <a:pt x="311262" y="343268"/>
                  <a:pt x="319349" y="335238"/>
                </a:cubicBezTo>
                <a:cubicBezTo>
                  <a:pt x="333492" y="323194"/>
                  <a:pt x="331470" y="307134"/>
                  <a:pt x="337535" y="299105"/>
                </a:cubicBezTo>
                <a:cubicBezTo>
                  <a:pt x="345621" y="291075"/>
                  <a:pt x="363808" y="234868"/>
                  <a:pt x="359773" y="226838"/>
                </a:cubicBezTo>
                <a:cubicBezTo>
                  <a:pt x="355729" y="218808"/>
                  <a:pt x="343600" y="222823"/>
                  <a:pt x="347643" y="218808"/>
                </a:cubicBezTo>
                <a:cubicBezTo>
                  <a:pt x="357743" y="204756"/>
                  <a:pt x="361794" y="178660"/>
                  <a:pt x="361794" y="154571"/>
                </a:cubicBezTo>
                <a:cubicBezTo>
                  <a:pt x="363808" y="158586"/>
                  <a:pt x="363808" y="162601"/>
                  <a:pt x="363808" y="168623"/>
                </a:cubicBezTo>
                <a:cubicBezTo>
                  <a:pt x="363808" y="172638"/>
                  <a:pt x="363808" y="172638"/>
                  <a:pt x="363808" y="172638"/>
                </a:cubicBezTo>
                <a:cubicBezTo>
                  <a:pt x="436577" y="126467"/>
                  <a:pt x="436577" y="126467"/>
                  <a:pt x="436577" y="126467"/>
                </a:cubicBezTo>
                <a:cubicBezTo>
                  <a:pt x="240522" y="0"/>
                  <a:pt x="240522" y="0"/>
                  <a:pt x="240522" y="0"/>
                </a:cubicBezTo>
                <a:cubicBezTo>
                  <a:pt x="42445" y="126467"/>
                  <a:pt x="42445" y="126467"/>
                  <a:pt x="42445" y="126467"/>
                </a:cubicBezTo>
                <a:cubicBezTo>
                  <a:pt x="60632" y="138512"/>
                  <a:pt x="60632" y="138512"/>
                  <a:pt x="60632" y="138512"/>
                </a:cubicBezTo>
                <a:cubicBezTo>
                  <a:pt x="60632" y="164608"/>
                  <a:pt x="60632" y="164608"/>
                  <a:pt x="60632" y="164608"/>
                </a:cubicBezTo>
                <a:cubicBezTo>
                  <a:pt x="58610" y="164608"/>
                  <a:pt x="54567" y="168623"/>
                  <a:pt x="54567" y="170630"/>
                </a:cubicBezTo>
                <a:cubicBezTo>
                  <a:pt x="54567" y="174645"/>
                  <a:pt x="56588" y="176652"/>
                  <a:pt x="58610" y="178660"/>
                </a:cubicBezTo>
                <a:cubicBezTo>
                  <a:pt x="42445" y="266986"/>
                  <a:pt x="42445" y="266986"/>
                  <a:pt x="42445" y="266986"/>
                </a:cubicBezTo>
                <a:cubicBezTo>
                  <a:pt x="82869" y="266986"/>
                  <a:pt x="82869" y="266986"/>
                  <a:pt x="82869" y="266986"/>
                </a:cubicBezTo>
                <a:cubicBezTo>
                  <a:pt x="66696" y="178660"/>
                  <a:pt x="66696" y="178660"/>
                  <a:pt x="66696" y="178660"/>
                </a:cubicBezTo>
                <a:cubicBezTo>
                  <a:pt x="68718" y="176652"/>
                  <a:pt x="70740" y="174645"/>
                  <a:pt x="70740" y="170630"/>
                </a:cubicBezTo>
                <a:cubicBezTo>
                  <a:pt x="70740" y="168623"/>
                  <a:pt x="68718" y="164608"/>
                  <a:pt x="64675" y="164608"/>
                </a:cubicBezTo>
                <a:cubicBezTo>
                  <a:pt x="64675" y="140519"/>
                  <a:pt x="64675" y="140519"/>
                  <a:pt x="64675" y="140519"/>
                </a:cubicBezTo>
                <a:cubicBezTo>
                  <a:pt x="115199" y="172638"/>
                  <a:pt x="115199" y="172638"/>
                  <a:pt x="115199" y="172638"/>
                </a:cubicBezTo>
                <a:cubicBezTo>
                  <a:pt x="115199" y="170630"/>
                  <a:pt x="115199" y="170630"/>
                  <a:pt x="115199" y="170630"/>
                </a:cubicBezTo>
                <a:cubicBezTo>
                  <a:pt x="115199" y="174645"/>
                  <a:pt x="115199" y="178660"/>
                  <a:pt x="117220" y="184682"/>
                </a:cubicBezTo>
                <a:cubicBezTo>
                  <a:pt x="121272" y="200741"/>
                  <a:pt x="129350" y="200741"/>
                  <a:pt x="135415" y="218808"/>
                </a:cubicBezTo>
                <a:lnTo>
                  <a:pt x="135415" y="220816"/>
                </a:lnTo>
                <a:lnTo>
                  <a:pt x="135415" y="220816"/>
                </a:lnTo>
                <a:cubicBezTo>
                  <a:pt x="133393" y="222823"/>
                  <a:pt x="133393" y="226838"/>
                  <a:pt x="131372" y="226838"/>
                </a:cubicBezTo>
                <a:cubicBezTo>
                  <a:pt x="123293" y="228845"/>
                  <a:pt x="123293" y="232860"/>
                  <a:pt x="125315" y="236875"/>
                </a:cubicBezTo>
                <a:cubicBezTo>
                  <a:pt x="125315" y="240890"/>
                  <a:pt x="131372" y="266986"/>
                  <a:pt x="133393" y="277023"/>
                </a:cubicBezTo>
                <a:cubicBezTo>
                  <a:pt x="135415" y="283045"/>
                  <a:pt x="141480" y="289068"/>
                  <a:pt x="141480" y="297097"/>
                </a:cubicBezTo>
                <a:cubicBezTo>
                  <a:pt x="145523" y="311149"/>
                  <a:pt x="151588" y="323194"/>
                  <a:pt x="161688" y="333231"/>
                </a:cubicBezTo>
                <a:cubicBezTo>
                  <a:pt x="163717" y="335238"/>
                  <a:pt x="165739" y="339253"/>
                  <a:pt x="165739" y="341261"/>
                </a:cubicBezTo>
                <a:cubicBezTo>
                  <a:pt x="163717" y="351298"/>
                  <a:pt x="163717" y="363342"/>
                  <a:pt x="161688" y="373379"/>
                </a:cubicBezTo>
                <a:cubicBezTo>
                  <a:pt x="161688" y="375387"/>
                  <a:pt x="157644" y="379401"/>
                  <a:pt x="155631" y="379401"/>
                </a:cubicBezTo>
                <a:cubicBezTo>
                  <a:pt x="147544" y="381409"/>
                  <a:pt x="145523" y="387431"/>
                  <a:pt x="143501" y="391446"/>
                </a:cubicBezTo>
                <a:cubicBezTo>
                  <a:pt x="141480" y="399476"/>
                  <a:pt x="139458" y="407505"/>
                  <a:pt x="135415" y="413527"/>
                </a:cubicBezTo>
                <a:cubicBezTo>
                  <a:pt x="135415" y="415535"/>
                  <a:pt x="131372" y="419550"/>
                  <a:pt x="129350" y="419550"/>
                </a:cubicBezTo>
                <a:cubicBezTo>
                  <a:pt x="113185" y="425572"/>
                  <a:pt x="99034" y="429587"/>
                  <a:pt x="82869" y="435609"/>
                </a:cubicBezTo>
                <a:cubicBezTo>
                  <a:pt x="66696" y="441631"/>
                  <a:pt x="24251" y="467728"/>
                  <a:pt x="8078" y="475757"/>
                </a:cubicBezTo>
                <a:cubicBezTo>
                  <a:pt x="0" y="479772"/>
                  <a:pt x="4043" y="513898"/>
                  <a:pt x="4043" y="513898"/>
                </a:cubicBezTo>
                <a:cubicBezTo>
                  <a:pt x="474972" y="513898"/>
                  <a:pt x="474972" y="513898"/>
                  <a:pt x="474972" y="513898"/>
                </a:cubicBezTo>
                <a:cubicBezTo>
                  <a:pt x="474972" y="513898"/>
                  <a:pt x="481045" y="477765"/>
                  <a:pt x="470937" y="473750"/>
                </a:cubicBezTo>
                <a:lnTo>
                  <a:pt x="470937" y="473750"/>
                </a:lnTo>
                <a:close/>
              </a:path>
            </a:pathLst>
          </a:custGeom>
          <a:solidFill>
            <a:srgbClr val="16294C"/>
          </a:solidFill>
        </p:spPr>
      </p:sp>
      <p:sp>
        <p:nvSpPr>
          <p:cNvPr id="159" name="TextBox 7"/>
          <p:cNvSpPr txBox="1"/>
          <p:nvPr/>
        </p:nvSpPr>
        <p:spPr>
          <a:xfrm>
            <a:off x="3588689" y="5545099"/>
            <a:ext cx="2600325" cy="455381"/>
          </a:xfrm>
          <a:prstGeom prst="rect">
            <a:avLst/>
          </a:prstGeom>
        </p:spPr>
        <p:txBody>
          <a:bodyPr lIns="127000" tIns="63500" rIns="0" bIns="63500" rtlCol="0" anchor="t">
            <a:spAutoFit/>
          </a:bodyPr>
          <a:lstStyle/>
          <a:p>
            <a:pPr algn="l" latinLnBrk="1">
              <a:lnSpc>
                <a:spcPct val="113400"/>
              </a:lnSpc>
            </a:pPr>
            <a:r>
              <a:rPr lang="en-US" sz="2000" dirty="0">
                <a:solidFill>
                  <a:srgbClr val="42464B"/>
                </a:solidFill>
                <a:latin typeface="Microsoft YaHei"/>
                <a:ea typeface="Microsoft YaHei"/>
              </a:rPr>
              <a:t>Supervisor: Yang Lei</a:t>
            </a:r>
            <a:endParaRPr lang="en-US" sz="1100" dirty="0"/>
          </a:p>
        </p:txBody>
      </p:sp>
      <p:sp>
        <p:nvSpPr>
          <p:cNvPr id="160" name="TextBox 8"/>
          <p:cNvSpPr txBox="1"/>
          <p:nvPr/>
        </p:nvSpPr>
        <p:spPr>
          <a:xfrm>
            <a:off x="7298034" y="5545904"/>
            <a:ext cx="2600325" cy="455381"/>
          </a:xfrm>
          <a:prstGeom prst="rect">
            <a:avLst/>
          </a:prstGeom>
        </p:spPr>
        <p:txBody>
          <a:bodyPr lIns="127000" tIns="63500" rIns="0" bIns="63500" rtlCol="0" anchor="t">
            <a:spAutoFit/>
          </a:bodyPr>
          <a:lstStyle/>
          <a:p>
            <a:pPr algn="l" latinLnBrk="1">
              <a:lnSpc>
                <a:spcPct val="113400"/>
              </a:lnSpc>
            </a:pPr>
            <a:r>
              <a:rPr lang="en-US" sz="2000" dirty="0">
                <a:solidFill>
                  <a:srgbClr val="42464B"/>
                </a:solidFill>
                <a:latin typeface="Microsoft YaHei"/>
                <a:ea typeface="Microsoft YaHei"/>
              </a:rPr>
              <a:t>Student: Mao Zunjie</a:t>
            </a:r>
            <a:endParaRPr lang="en-US" sz="1100" dirty="0"/>
          </a:p>
        </p:txBody>
      </p:sp>
      <p:pic>
        <p:nvPicPr>
          <p:cNvPr id="3" name="图片 2">
            <a:extLst>
              <a:ext uri="{FF2B5EF4-FFF2-40B4-BE49-F238E27FC236}">
                <a16:creationId xmlns:a16="http://schemas.microsoft.com/office/drawing/2014/main" id="{BC4956A7-1613-446E-B035-10AFFEA415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87" r="-1087"/>
          <a:stretch/>
        </p:blipFill>
        <p:spPr>
          <a:xfrm>
            <a:off x="5245100" y="212531"/>
            <a:ext cx="1333406" cy="13334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1000"/>
                                        <p:tgtEl>
                                          <p:spTgt spid="1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10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1000"/>
                                        <p:tgtEl>
                                          <p:spTgt spid="15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fade">
                                      <p:cBhvr>
                                        <p:cTn id="19" dur="1000"/>
                                        <p:tgtEl>
                                          <p:spTgt spid="1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1000"/>
                                        <p:tgtEl>
                                          <p:spTgt spid="1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0"/>
                                        </p:tgtEl>
                                        <p:attrNameLst>
                                          <p:attrName>style.visibility</p:attrName>
                                        </p:attrNameLst>
                                      </p:cBhvr>
                                      <p:to>
                                        <p:strVal val="visible"/>
                                      </p:to>
                                    </p:set>
                                    <p:animEffect transition="in" filter="fade">
                                      <p:cBhvr>
                                        <p:cTn id="25"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6" grpId="0" animBg="1"/>
      <p:bldP spid="157" grpId="0" animBg="1"/>
      <p:bldP spid="158" grpId="0" animBg="1"/>
      <p:bldP spid="159" grpId="0" animBg="1"/>
      <p:bldP spid="1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Freeform 2"/>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62" name="Freeform 3"/>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63" name="TextBox 4"/>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1.1 Background</a:t>
            </a:r>
            <a:endParaRPr lang="en-US" sz="1100" dirty="0"/>
          </a:p>
        </p:txBody>
      </p:sp>
      <p:sp>
        <p:nvSpPr>
          <p:cNvPr id="64" name="Freeform 5"/>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2D8615F6-7002-49B7-86A3-2DF27844A690}"/>
              </a:ext>
            </a:extLst>
          </p:cNvPr>
          <p:cNvSpPr txBox="1"/>
          <p:nvPr/>
        </p:nvSpPr>
        <p:spPr>
          <a:xfrm>
            <a:off x="596900" y="2512536"/>
            <a:ext cx="4919095" cy="1477328"/>
          </a:xfrm>
          <a:prstGeom prst="rect">
            <a:avLst/>
          </a:prstGeom>
          <a:noFill/>
        </p:spPr>
        <p:txBody>
          <a:bodyPr wrap="square" rtlCol="0">
            <a:spAutoFit/>
          </a:bodyPr>
          <a:lstStyle/>
          <a:p>
            <a:r>
              <a:rPr lang="en-US" altLang="zh-CN" b="1" dirty="0"/>
              <a:t>Earthquakes, as a natural phenomenon, occur frequently on our planet. We first explore the impact of earthquake plates, the connection between magnitude and depth from the perspective of data analysis and visualization.</a:t>
            </a:r>
            <a:endParaRPr lang="zh-CN" altLang="en-US" b="1" dirty="0"/>
          </a:p>
        </p:txBody>
      </p:sp>
      <p:pic>
        <p:nvPicPr>
          <p:cNvPr id="4" name="图片 3">
            <a:extLst>
              <a:ext uri="{FF2B5EF4-FFF2-40B4-BE49-F238E27FC236}">
                <a16:creationId xmlns:a16="http://schemas.microsoft.com/office/drawing/2014/main" id="{27597171-928F-4365-894F-D07FBF5AD5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9500" y="1905976"/>
            <a:ext cx="4800600" cy="2690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10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10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7279807" cy="520784"/>
          </a:xfrm>
          <a:prstGeom prst="rect">
            <a:avLst/>
          </a:prstGeom>
        </p:spPr>
        <p:txBody>
          <a:bodyPr wrap="square"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Literature </a:t>
            </a:r>
            <a:r>
              <a:rPr lang="en-US" altLang="zh-CN" sz="2400" dirty="0">
                <a:solidFill>
                  <a:srgbClr val="FFFFFF"/>
                </a:solidFill>
                <a:latin typeface="Microsoft YaHei"/>
                <a:ea typeface="Microsoft YaHei"/>
              </a:rPr>
              <a:t>Review – Earthquake Prediction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A5157182-7E61-46E1-B090-97379CA0CAED}"/>
              </a:ext>
            </a:extLst>
          </p:cNvPr>
          <p:cNvSpPr txBox="1"/>
          <p:nvPr/>
        </p:nvSpPr>
        <p:spPr>
          <a:xfrm>
            <a:off x="372080" y="2010895"/>
            <a:ext cx="4505814" cy="2677656"/>
          </a:xfrm>
          <a:prstGeom prst="rect">
            <a:avLst/>
          </a:prstGeom>
          <a:noFill/>
        </p:spPr>
        <p:txBody>
          <a:bodyPr wrap="square" rtlCol="0">
            <a:spAutoFit/>
          </a:bodyPr>
          <a:lstStyle/>
          <a:p>
            <a:pPr marL="342900" indent="-342900">
              <a:buAutoNum type="arabicPeriod"/>
            </a:pPr>
            <a:r>
              <a:rPr lang="en-US" altLang="zh-CN" sz="2400" dirty="0"/>
              <a:t>Random Forest (2018)</a:t>
            </a:r>
          </a:p>
          <a:p>
            <a:pPr marL="342900" indent="-342900">
              <a:buAutoNum type="arabicPeriod"/>
            </a:pPr>
            <a:endParaRPr lang="en-US" altLang="zh-CN" sz="2400" dirty="0"/>
          </a:p>
          <a:p>
            <a:pPr marL="342900" indent="-342900">
              <a:buAutoNum type="arabicPeriod"/>
            </a:pPr>
            <a:r>
              <a:rPr lang="en-US" altLang="zh-CN" sz="2400" dirty="0"/>
              <a:t>Convolutional Neural Network (2018)</a:t>
            </a:r>
          </a:p>
          <a:p>
            <a:pPr marL="342900" indent="-342900">
              <a:buAutoNum type="arabicPeriod"/>
            </a:pPr>
            <a:endParaRPr lang="en-US" altLang="zh-CN" sz="2400" dirty="0"/>
          </a:p>
          <a:p>
            <a:pPr marL="342900" indent="-342900">
              <a:buAutoNum type="arabicPeriod"/>
            </a:pPr>
            <a:r>
              <a:rPr lang="en-US" altLang="zh-CN" sz="2400" dirty="0"/>
              <a:t>Satellite with ground system (2022)</a:t>
            </a:r>
            <a:endParaRPr lang="zh-CN" altLang="en-US" sz="2400" dirty="0"/>
          </a:p>
        </p:txBody>
      </p:sp>
      <p:pic>
        <p:nvPicPr>
          <p:cNvPr id="6" name="图片 5">
            <a:extLst>
              <a:ext uri="{FF2B5EF4-FFF2-40B4-BE49-F238E27FC236}">
                <a16:creationId xmlns:a16="http://schemas.microsoft.com/office/drawing/2014/main" id="{976100C1-E11C-4217-A343-452F75BC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073" y="614942"/>
            <a:ext cx="5797957" cy="3305908"/>
          </a:xfrm>
          <a:prstGeom prst="rect">
            <a:avLst/>
          </a:prstGeom>
        </p:spPr>
      </p:pic>
      <p:pic>
        <p:nvPicPr>
          <p:cNvPr id="8" name="图片 7">
            <a:extLst>
              <a:ext uri="{FF2B5EF4-FFF2-40B4-BE49-F238E27FC236}">
                <a16:creationId xmlns:a16="http://schemas.microsoft.com/office/drawing/2014/main" id="{55679BB2-2318-48F4-9E13-6A626112C9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6149" y="3784600"/>
            <a:ext cx="4641304" cy="2406458"/>
          </a:xfrm>
          <a:prstGeom prst="rect">
            <a:avLst/>
          </a:prstGeom>
        </p:spPr>
      </p:pic>
      <p:sp>
        <p:nvSpPr>
          <p:cNvPr id="9" name="文本框 8">
            <a:extLst>
              <a:ext uri="{FF2B5EF4-FFF2-40B4-BE49-F238E27FC236}">
                <a16:creationId xmlns:a16="http://schemas.microsoft.com/office/drawing/2014/main" id="{D7F775D0-D524-4B10-BB43-526B9D597934}"/>
              </a:ext>
            </a:extLst>
          </p:cNvPr>
          <p:cNvSpPr txBox="1"/>
          <p:nvPr/>
        </p:nvSpPr>
        <p:spPr>
          <a:xfrm>
            <a:off x="462074" y="1216628"/>
            <a:ext cx="4415820" cy="461665"/>
          </a:xfrm>
          <a:prstGeom prst="rect">
            <a:avLst/>
          </a:prstGeom>
          <a:noFill/>
        </p:spPr>
        <p:txBody>
          <a:bodyPr wrap="square" rtlCol="0">
            <a:spAutoFit/>
          </a:bodyPr>
          <a:lstStyle/>
          <a:p>
            <a:r>
              <a:rPr lang="en-US" altLang="zh-CN" sz="2400" b="1" dirty="0"/>
              <a:t>Breakthroughs in recent years</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1"/>
          <p:cNvSpPr/>
          <p:nvPr/>
        </p:nvSpPr>
        <p:spPr>
          <a:xfrm>
            <a:off x="-5792" y="5841137"/>
            <a:ext cx="11570822" cy="356752"/>
          </a:xfrm>
          <a:custGeom>
            <a:avLst/>
            <a:gdLst/>
            <a:ahLst/>
            <a:cxnLst/>
            <a:rect l="l" t="t" r="r" b="b"/>
            <a:pathLst>
              <a:path w="11570822" h="356752">
                <a:moveTo>
                  <a:pt x="11570823" y="356752"/>
                </a:moveTo>
                <a:lnTo>
                  <a:pt x="0" y="356752"/>
                </a:lnTo>
                <a:lnTo>
                  <a:pt x="0" y="0"/>
                </a:lnTo>
                <a:lnTo>
                  <a:pt x="11570823" y="0"/>
                </a:lnTo>
                <a:lnTo>
                  <a:pt x="11570823" y="356752"/>
                </a:lnTo>
                <a:close/>
              </a:path>
            </a:pathLst>
          </a:custGeom>
          <a:solidFill>
            <a:srgbClr val="44546A"/>
          </a:solidFill>
        </p:spPr>
      </p:sp>
      <p:sp>
        <p:nvSpPr>
          <p:cNvPr id="111" name="Freeform 2"/>
          <p:cNvSpPr/>
          <p:nvPr/>
        </p:nvSpPr>
        <p:spPr>
          <a:xfrm>
            <a:off x="-13822" y="-114816"/>
            <a:ext cx="11570822" cy="6027335"/>
          </a:xfrm>
          <a:custGeom>
            <a:avLst/>
            <a:gdLst/>
            <a:ahLst/>
            <a:cxnLst/>
            <a:rect l="l" t="t" r="r" b="b"/>
            <a:pathLst>
              <a:path w="11570822" h="6027335">
                <a:moveTo>
                  <a:pt x="11570823" y="6027335"/>
                </a:moveTo>
                <a:lnTo>
                  <a:pt x="0" y="6027335"/>
                </a:lnTo>
                <a:lnTo>
                  <a:pt x="0" y="0"/>
                </a:lnTo>
                <a:lnTo>
                  <a:pt x="11570823" y="0"/>
                </a:lnTo>
                <a:lnTo>
                  <a:pt x="11570823" y="6027335"/>
                </a:lnTo>
                <a:close/>
              </a:path>
            </a:pathLst>
          </a:custGeom>
          <a:solidFill>
            <a:srgbClr val="16294C"/>
          </a:solidFill>
        </p:spPr>
      </p:sp>
      <p:grpSp>
        <p:nvGrpSpPr>
          <p:cNvPr id="112" name="Group 3"/>
          <p:cNvGrpSpPr/>
          <p:nvPr/>
        </p:nvGrpSpPr>
        <p:grpSpPr>
          <a:xfrm>
            <a:off x="1282700" y="1946352"/>
            <a:ext cx="8669841" cy="1905000"/>
            <a:chOff x="2874257" y="2050626"/>
            <a:chExt cx="8669841" cy="1905000"/>
          </a:xfrm>
        </p:grpSpPr>
        <p:sp>
          <p:nvSpPr>
            <p:cNvPr id="113" name="TextBox 112"/>
            <p:cNvSpPr txBox="1"/>
            <p:nvPr/>
          </p:nvSpPr>
          <p:spPr>
            <a:xfrm>
              <a:off x="5670405" y="2562102"/>
              <a:ext cx="5873693" cy="750019"/>
            </a:xfrm>
            <a:prstGeom prst="rect">
              <a:avLst/>
            </a:prstGeom>
          </p:spPr>
          <p:txBody>
            <a:bodyPr wrap="square" lIns="127000" tIns="47437" rIns="0" bIns="47437" rtlCol="0" anchor="t">
              <a:spAutoFit/>
            </a:bodyPr>
            <a:lstStyle/>
            <a:p>
              <a:pPr algn="l" latinLnBrk="1">
                <a:lnSpc>
                  <a:spcPct val="113400"/>
                </a:lnSpc>
              </a:pPr>
              <a:r>
                <a:rPr lang="en-US" sz="4000" b="1" dirty="0">
                  <a:solidFill>
                    <a:srgbClr val="FFFFFF"/>
                  </a:solidFill>
                  <a:latin typeface="Microsoft YaHei"/>
                  <a:ea typeface="Microsoft YaHei"/>
                </a:rPr>
                <a:t>Data Description</a:t>
              </a:r>
              <a:endParaRPr lang="en-US" sz="1100" dirty="0"/>
            </a:p>
          </p:txBody>
        </p:sp>
        <p:sp>
          <p:nvSpPr>
            <p:cNvPr id="114" name="TextBox 113"/>
            <p:cNvSpPr txBox="1"/>
            <p:nvPr/>
          </p:nvSpPr>
          <p:spPr>
            <a:xfrm>
              <a:off x="2874257" y="2050626"/>
              <a:ext cx="2502368" cy="1905000"/>
            </a:xfrm>
            <a:prstGeom prst="rect">
              <a:avLst/>
            </a:prstGeom>
          </p:spPr>
          <p:txBody>
            <a:bodyPr lIns="0" tIns="63500" rIns="0" bIns="63500" rtlCol="0" anchor="t">
              <a:spAutoFit/>
            </a:bodyPr>
            <a:lstStyle/>
            <a:p>
              <a:pPr algn="ctr" latinLnBrk="1">
                <a:lnSpc>
                  <a:spcPct val="113400"/>
                </a:lnSpc>
              </a:pPr>
              <a:r>
                <a:rPr lang="en-US" sz="10000" b="1" dirty="0">
                  <a:solidFill>
                    <a:srgbClr val="FFFFFF"/>
                  </a:solidFill>
                  <a:latin typeface="Microsoft YaHei"/>
                  <a:ea typeface="Microsoft YaHei"/>
                </a:rPr>
                <a:t>02</a:t>
              </a:r>
              <a:endParaRPr lang="en-US" sz="1100" dirty="0"/>
            </a:p>
          </p:txBody>
        </p:sp>
        <p:sp>
          <p:nvSpPr>
            <p:cNvPr id="115" name="TextBox 114"/>
            <p:cNvSpPr txBox="1"/>
            <p:nvPr/>
          </p:nvSpPr>
          <p:spPr>
            <a:xfrm>
              <a:off x="4933011" y="3003126"/>
              <a:ext cx="3686762" cy="308995"/>
            </a:xfrm>
            <a:prstGeom prst="rect">
              <a:avLst/>
            </a:prstGeom>
          </p:spPr>
          <p:txBody>
            <a:bodyPr lIns="127000" tIns="63500" rIns="0" bIns="63500" rtlCol="0" anchor="t">
              <a:spAutoFit/>
            </a:bodyPr>
            <a:lstStyle/>
            <a:p>
              <a:pPr algn="l" latinLnBrk="1">
                <a:lnSpc>
                  <a:spcPct val="113400"/>
                </a:lnSpc>
              </a:pP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1000"/>
                                        <p:tgtEl>
                                          <p:spTgt spid="1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2.1 Data Source</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8B937E59-4F6A-4F2C-91AF-A65A636CD646}"/>
              </a:ext>
            </a:extLst>
          </p:cNvPr>
          <p:cNvSpPr txBox="1"/>
          <p:nvPr/>
        </p:nvSpPr>
        <p:spPr>
          <a:xfrm>
            <a:off x="673100" y="1193800"/>
            <a:ext cx="10498484" cy="369332"/>
          </a:xfrm>
          <a:prstGeom prst="rect">
            <a:avLst/>
          </a:prstGeom>
          <a:noFill/>
        </p:spPr>
        <p:txBody>
          <a:bodyPr wrap="square" rtlCol="0">
            <a:spAutoFit/>
          </a:bodyPr>
          <a:lstStyle/>
          <a:p>
            <a:r>
              <a:rPr lang="en-US" altLang="zh-CN" dirty="0"/>
              <a:t>1. </a:t>
            </a:r>
            <a:r>
              <a:rPr lang="en-US" altLang="zh-CN" b="1" dirty="0"/>
              <a:t>Crawling Data from China Earthquake Network Center( news.ceic.ac.cn) </a:t>
            </a:r>
            <a:endParaRPr lang="zh-CN" altLang="en-US" b="1" dirty="0"/>
          </a:p>
        </p:txBody>
      </p:sp>
      <p:pic>
        <p:nvPicPr>
          <p:cNvPr id="4" name="图片 3">
            <a:extLst>
              <a:ext uri="{FF2B5EF4-FFF2-40B4-BE49-F238E27FC236}">
                <a16:creationId xmlns:a16="http://schemas.microsoft.com/office/drawing/2014/main" id="{B633BE6F-56BC-413F-BBB7-AD403A334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23" y="1879600"/>
            <a:ext cx="7970030" cy="758787"/>
          </a:xfrm>
          <a:prstGeom prst="rect">
            <a:avLst/>
          </a:prstGeom>
        </p:spPr>
      </p:pic>
      <p:sp>
        <p:nvSpPr>
          <p:cNvPr id="5" name="文本框 4">
            <a:extLst>
              <a:ext uri="{FF2B5EF4-FFF2-40B4-BE49-F238E27FC236}">
                <a16:creationId xmlns:a16="http://schemas.microsoft.com/office/drawing/2014/main" id="{85D65FF7-279B-491E-8302-EDF90360EC61}"/>
              </a:ext>
            </a:extLst>
          </p:cNvPr>
          <p:cNvSpPr txBox="1"/>
          <p:nvPr/>
        </p:nvSpPr>
        <p:spPr>
          <a:xfrm>
            <a:off x="749300" y="3175000"/>
            <a:ext cx="9152175" cy="369332"/>
          </a:xfrm>
          <a:prstGeom prst="rect">
            <a:avLst/>
          </a:prstGeom>
          <a:noFill/>
        </p:spPr>
        <p:txBody>
          <a:bodyPr wrap="square" rtlCol="0">
            <a:spAutoFit/>
          </a:bodyPr>
          <a:lstStyle/>
          <a:p>
            <a:r>
              <a:rPr lang="en-US" altLang="zh-CN" b="1" dirty="0"/>
              <a:t>2. Data provided by Los Alamos National Laboratory, USA in Kaggle</a:t>
            </a:r>
            <a:endParaRPr lang="zh-CN" altLang="en-US" b="1" dirty="0"/>
          </a:p>
        </p:txBody>
      </p:sp>
      <p:pic>
        <p:nvPicPr>
          <p:cNvPr id="7" name="图片 6">
            <a:extLst>
              <a:ext uri="{FF2B5EF4-FFF2-40B4-BE49-F238E27FC236}">
                <a16:creationId xmlns:a16="http://schemas.microsoft.com/office/drawing/2014/main" id="{C8FF991A-EF54-41E5-A7E0-47EE9721E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338" y="3708400"/>
            <a:ext cx="5562600" cy="2302468"/>
          </a:xfrm>
          <a:prstGeom prst="rect">
            <a:avLst/>
          </a:prstGeom>
        </p:spPr>
      </p:pic>
    </p:spTree>
    <p:extLst>
      <p:ext uri="{BB962C8B-B14F-4D97-AF65-F5344CB8AC3E}">
        <p14:creationId xmlns:p14="http://schemas.microsoft.com/office/powerpoint/2010/main" val="81972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2.2 Data Description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pic>
        <p:nvPicPr>
          <p:cNvPr id="3" name="图片 2">
            <a:extLst>
              <a:ext uri="{FF2B5EF4-FFF2-40B4-BE49-F238E27FC236}">
                <a16:creationId xmlns:a16="http://schemas.microsoft.com/office/drawing/2014/main" id="{BD01DC50-ED59-44F7-95BB-42001EA8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93" y="2184400"/>
            <a:ext cx="9871237" cy="3427871"/>
          </a:xfrm>
          <a:prstGeom prst="rect">
            <a:avLst/>
          </a:prstGeom>
        </p:spPr>
      </p:pic>
      <p:sp>
        <p:nvSpPr>
          <p:cNvPr id="4" name="文本框 3">
            <a:extLst>
              <a:ext uri="{FF2B5EF4-FFF2-40B4-BE49-F238E27FC236}">
                <a16:creationId xmlns:a16="http://schemas.microsoft.com/office/drawing/2014/main" id="{55DA510C-6646-400C-AFFF-7A70BB3AF137}"/>
              </a:ext>
            </a:extLst>
          </p:cNvPr>
          <p:cNvSpPr txBox="1"/>
          <p:nvPr/>
        </p:nvSpPr>
        <p:spPr>
          <a:xfrm>
            <a:off x="426301" y="1130869"/>
            <a:ext cx="9978420" cy="400110"/>
          </a:xfrm>
          <a:prstGeom prst="rect">
            <a:avLst/>
          </a:prstGeom>
          <a:noFill/>
        </p:spPr>
        <p:txBody>
          <a:bodyPr wrap="square" rtlCol="0">
            <a:spAutoFit/>
          </a:bodyPr>
          <a:lstStyle/>
          <a:p>
            <a:r>
              <a:rPr lang="en-US" altLang="zh-CN" sz="2000" b="1" dirty="0"/>
              <a:t>Annual earthquake data for 2021 </a:t>
            </a:r>
            <a:r>
              <a:rPr lang="en-US" altLang="zh-CN" sz="2000" dirty="0"/>
              <a:t>(crawled from China Earthquake Network Center)</a:t>
            </a:r>
            <a:endParaRPr lang="zh-CN" altLang="en-US" sz="2000" dirty="0"/>
          </a:p>
        </p:txBody>
      </p:sp>
    </p:spTree>
    <p:extLst>
      <p:ext uri="{BB962C8B-B14F-4D97-AF65-F5344CB8AC3E}">
        <p14:creationId xmlns:p14="http://schemas.microsoft.com/office/powerpoint/2010/main" val="167220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4"/>
          <p:cNvSpPr/>
          <p:nvPr/>
        </p:nvSpPr>
        <p:spPr>
          <a:xfrm>
            <a:off x="-5852" y="-8960"/>
            <a:ext cx="11560314" cy="623902"/>
          </a:xfrm>
          <a:custGeom>
            <a:avLst/>
            <a:gdLst/>
            <a:ahLst/>
            <a:cxnLst/>
            <a:rect l="l" t="t" r="r" b="b"/>
            <a:pathLst>
              <a:path w="11560314" h="623902">
                <a:moveTo>
                  <a:pt x="11560315" y="623903"/>
                </a:moveTo>
                <a:lnTo>
                  <a:pt x="0" y="623903"/>
                </a:lnTo>
                <a:lnTo>
                  <a:pt x="0" y="0"/>
                </a:lnTo>
                <a:lnTo>
                  <a:pt x="11560315" y="0"/>
                </a:lnTo>
                <a:lnTo>
                  <a:pt x="11560315" y="623903"/>
                </a:lnTo>
                <a:close/>
              </a:path>
            </a:pathLst>
          </a:custGeom>
          <a:solidFill>
            <a:srgbClr val="16294C"/>
          </a:solidFill>
        </p:spPr>
      </p:sp>
      <p:sp>
        <p:nvSpPr>
          <p:cNvPr id="94" name="Freeform 5"/>
          <p:cNvSpPr/>
          <p:nvPr/>
        </p:nvSpPr>
        <p:spPr>
          <a:xfrm>
            <a:off x="-509678" y="-5285"/>
            <a:ext cx="881758" cy="881758"/>
          </a:xfrm>
          <a:custGeom>
            <a:avLst/>
            <a:gdLst/>
            <a:ahLst/>
            <a:cxnLst/>
            <a:rect l="l" t="t" r="r" b="b"/>
            <a:pathLst>
              <a:path w="881758" h="881758">
                <a:moveTo>
                  <a:pt x="881758" y="440879"/>
                </a:moveTo>
                <a:cubicBezTo>
                  <a:pt x="881758" y="684371"/>
                  <a:pt x="684372" y="881757"/>
                  <a:pt x="440879" y="881757"/>
                </a:cubicBezTo>
                <a:cubicBezTo>
                  <a:pt x="197386" y="881757"/>
                  <a:pt x="0" y="684371"/>
                  <a:pt x="0" y="440879"/>
                </a:cubicBezTo>
                <a:cubicBezTo>
                  <a:pt x="0" y="197386"/>
                  <a:pt x="197386" y="0"/>
                  <a:pt x="440879" y="0"/>
                </a:cubicBezTo>
                <a:cubicBezTo>
                  <a:pt x="684372" y="0"/>
                  <a:pt x="881758" y="197386"/>
                  <a:pt x="881758" y="440879"/>
                </a:cubicBezTo>
                <a:close/>
              </a:path>
            </a:pathLst>
          </a:custGeom>
          <a:solidFill>
            <a:srgbClr val="FFFFFF"/>
          </a:solidFill>
        </p:spPr>
      </p:sp>
      <p:sp>
        <p:nvSpPr>
          <p:cNvPr id="95" name="TextBox 6"/>
          <p:cNvSpPr txBox="1"/>
          <p:nvPr/>
        </p:nvSpPr>
        <p:spPr>
          <a:xfrm>
            <a:off x="479893" y="32852"/>
            <a:ext cx="3909393" cy="520784"/>
          </a:xfrm>
          <a:prstGeom prst="rect">
            <a:avLst/>
          </a:prstGeom>
        </p:spPr>
        <p:txBody>
          <a:bodyPr lIns="127000" tIns="63500" rIns="0" bIns="63500" rtlCol="0" anchor="t">
            <a:spAutoFit/>
          </a:bodyPr>
          <a:lstStyle/>
          <a:p>
            <a:pPr algn="l" latinLnBrk="1">
              <a:lnSpc>
                <a:spcPct val="113400"/>
              </a:lnSpc>
            </a:pPr>
            <a:r>
              <a:rPr lang="en-US" sz="2400" dirty="0">
                <a:solidFill>
                  <a:srgbClr val="FFFFFF"/>
                </a:solidFill>
                <a:latin typeface="Microsoft YaHei"/>
                <a:ea typeface="Microsoft YaHei"/>
              </a:rPr>
              <a:t>2.2 Data Description</a:t>
            </a:r>
            <a:endParaRPr lang="en-US" sz="1100" dirty="0"/>
          </a:p>
        </p:txBody>
      </p:sp>
      <p:sp>
        <p:nvSpPr>
          <p:cNvPr id="96" name="Freeform 7"/>
          <p:cNvSpPr/>
          <p:nvPr/>
        </p:nvSpPr>
        <p:spPr>
          <a:xfrm>
            <a:off x="106" y="6379848"/>
            <a:ext cx="11560314" cy="132687"/>
          </a:xfrm>
          <a:custGeom>
            <a:avLst/>
            <a:gdLst/>
            <a:ahLst/>
            <a:cxnLst/>
            <a:rect l="l" t="t" r="r" b="b"/>
            <a:pathLst>
              <a:path w="11560314" h="132687">
                <a:moveTo>
                  <a:pt x="11560314" y="132686"/>
                </a:moveTo>
                <a:lnTo>
                  <a:pt x="0" y="132686"/>
                </a:lnTo>
                <a:lnTo>
                  <a:pt x="0" y="0"/>
                </a:lnTo>
                <a:lnTo>
                  <a:pt x="11560314" y="0"/>
                </a:lnTo>
                <a:lnTo>
                  <a:pt x="11560314" y="132686"/>
                </a:lnTo>
                <a:close/>
              </a:path>
            </a:pathLst>
          </a:custGeom>
          <a:solidFill>
            <a:srgbClr val="16294C"/>
          </a:solidFill>
        </p:spPr>
      </p:sp>
      <p:sp>
        <p:nvSpPr>
          <p:cNvPr id="2" name="文本框 1">
            <a:extLst>
              <a:ext uri="{FF2B5EF4-FFF2-40B4-BE49-F238E27FC236}">
                <a16:creationId xmlns:a16="http://schemas.microsoft.com/office/drawing/2014/main" id="{D328C52C-269B-4D45-8A93-A4DDB7FF1C86}"/>
              </a:ext>
            </a:extLst>
          </p:cNvPr>
          <p:cNvSpPr txBox="1"/>
          <p:nvPr/>
        </p:nvSpPr>
        <p:spPr>
          <a:xfrm>
            <a:off x="596900" y="1117600"/>
            <a:ext cx="6248400" cy="5078313"/>
          </a:xfrm>
          <a:prstGeom prst="rect">
            <a:avLst/>
          </a:prstGeom>
          <a:noFill/>
        </p:spPr>
        <p:txBody>
          <a:bodyPr wrap="square" rtlCol="0">
            <a:spAutoFit/>
          </a:bodyPr>
          <a:lstStyle/>
          <a:p>
            <a:r>
              <a:rPr lang="en-US" altLang="zh-CN" b="1" dirty="0"/>
              <a:t>train.csv </a:t>
            </a:r>
            <a:r>
              <a:rPr lang="en-US" altLang="zh-CN" dirty="0"/>
              <a:t>- A single, continuous training segment of the experimental data. (contains 629145480 lines of data)</a:t>
            </a:r>
          </a:p>
          <a:p>
            <a:endParaRPr lang="en-US" altLang="zh-CN" dirty="0"/>
          </a:p>
          <a:p>
            <a:r>
              <a:rPr lang="en-US" altLang="zh-CN" b="1" dirty="0"/>
              <a:t> test </a:t>
            </a:r>
            <a:r>
              <a:rPr lang="en-US" altLang="zh-CN" dirty="0"/>
              <a:t> - A folder containing many small segments of test data. (242MB, 2624 files, each containing approximately 150,000 segments of data.)</a:t>
            </a:r>
          </a:p>
          <a:p>
            <a:endParaRPr lang="en-US" altLang="zh-CN" dirty="0"/>
          </a:p>
          <a:p>
            <a:r>
              <a:rPr lang="en-US" altLang="zh-CN" b="1" dirty="0"/>
              <a:t>Data Fields: </a:t>
            </a:r>
          </a:p>
          <a:p>
            <a:endParaRPr lang="en-US" altLang="zh-CN" b="1" dirty="0"/>
          </a:p>
          <a:p>
            <a:r>
              <a:rPr lang="en-US" altLang="zh-CN" b="1" dirty="0"/>
              <a:t>acoustic_data</a:t>
            </a:r>
            <a:r>
              <a:rPr lang="en-US" altLang="zh-CN" dirty="0"/>
              <a:t> - The seismic signal [int16]. </a:t>
            </a:r>
          </a:p>
          <a:p>
            <a:endParaRPr lang="en-US" altLang="zh-CN" dirty="0"/>
          </a:p>
          <a:p>
            <a:r>
              <a:rPr lang="en-US" altLang="zh-CN" b="1" dirty="0" err="1"/>
              <a:t>time_to_failure</a:t>
            </a:r>
            <a:r>
              <a:rPr lang="en-US" altLang="zh-CN" b="1" dirty="0"/>
              <a:t> </a:t>
            </a:r>
            <a:r>
              <a:rPr lang="en-US" altLang="zh-CN" dirty="0"/>
              <a:t>- Time in seconds until the next lab earthquake [float64] </a:t>
            </a:r>
          </a:p>
          <a:p>
            <a:endParaRPr lang="en-US" altLang="zh-CN" dirty="0"/>
          </a:p>
          <a:p>
            <a:r>
              <a:rPr lang="en-US" altLang="zh-CN" b="1" dirty="0"/>
              <a:t>seg_id </a:t>
            </a:r>
            <a:r>
              <a:rPr lang="en-US" altLang="zh-CN" dirty="0"/>
              <a:t>- ID of the test segment that should be predicted (one prediction per segment).</a:t>
            </a:r>
          </a:p>
          <a:p>
            <a:endParaRPr lang="en-US" altLang="zh-CN" dirty="0"/>
          </a:p>
          <a:p>
            <a:endParaRPr lang="zh-CN" altLang="en-US" dirty="0"/>
          </a:p>
        </p:txBody>
      </p:sp>
      <p:pic>
        <p:nvPicPr>
          <p:cNvPr id="4" name="图片 3">
            <a:extLst>
              <a:ext uri="{FF2B5EF4-FFF2-40B4-BE49-F238E27FC236}">
                <a16:creationId xmlns:a16="http://schemas.microsoft.com/office/drawing/2014/main" id="{067ED411-6182-4FA2-BBB1-2F106C2EC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660" y="1270000"/>
            <a:ext cx="3460869" cy="4190970"/>
          </a:xfrm>
          <a:prstGeom prst="rect">
            <a:avLst/>
          </a:prstGeom>
        </p:spPr>
      </p:pic>
    </p:spTree>
    <p:extLst>
      <p:ext uri="{BB962C8B-B14F-4D97-AF65-F5344CB8AC3E}">
        <p14:creationId xmlns:p14="http://schemas.microsoft.com/office/powerpoint/2010/main" val="19426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8784</TotalTime>
  <Words>1244</Words>
  <Application>Microsoft Office PowerPoint</Application>
  <PresentationFormat>自定义</PresentationFormat>
  <Paragraphs>216</Paragraphs>
  <Slides>31</Slides>
  <Notes>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-apple-system</vt:lpstr>
      <vt:lpstr>charter</vt:lpstr>
      <vt:lpstr>等线</vt:lpstr>
      <vt:lpstr>Microsoft YaHei</vt:lpstr>
      <vt:lpstr>Arial</vt:lpstr>
      <vt:lpstr>Bahnschrift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毛 遵杰</cp:lastModifiedBy>
  <cp:revision>28</cp:revision>
  <dcterms:created xsi:type="dcterms:W3CDTF">2006-08-16T00:00:00Z</dcterms:created>
  <dcterms:modified xsi:type="dcterms:W3CDTF">2022-05-02T15:27:54Z</dcterms:modified>
</cp:coreProperties>
</file>